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48"/>
  </p:notesMasterIdLst>
  <p:handoutMasterIdLst>
    <p:handoutMasterId r:id="rId49"/>
  </p:handoutMasterIdLst>
  <p:sldIdLst>
    <p:sldId id="336" r:id="rId2"/>
    <p:sldId id="299" r:id="rId3"/>
    <p:sldId id="779" r:id="rId4"/>
    <p:sldId id="780" r:id="rId5"/>
    <p:sldId id="760" r:id="rId6"/>
    <p:sldId id="761" r:id="rId7"/>
    <p:sldId id="711" r:id="rId8"/>
    <p:sldId id="712" r:id="rId9"/>
    <p:sldId id="763" r:id="rId10"/>
    <p:sldId id="764" r:id="rId11"/>
    <p:sldId id="757" r:id="rId12"/>
    <p:sldId id="767" r:id="rId13"/>
    <p:sldId id="758" r:id="rId14"/>
    <p:sldId id="770" r:id="rId15"/>
    <p:sldId id="750" r:id="rId16"/>
    <p:sldId id="777" r:id="rId17"/>
    <p:sldId id="768" r:id="rId18"/>
    <p:sldId id="755" r:id="rId19"/>
    <p:sldId id="771" r:id="rId20"/>
    <p:sldId id="772" r:id="rId21"/>
    <p:sldId id="773" r:id="rId22"/>
    <p:sldId id="776" r:id="rId23"/>
    <p:sldId id="700" r:id="rId24"/>
    <p:sldId id="428" r:id="rId25"/>
    <p:sldId id="562" r:id="rId26"/>
    <p:sldId id="570" r:id="rId27"/>
    <p:sldId id="566" r:id="rId28"/>
    <p:sldId id="485" r:id="rId29"/>
    <p:sldId id="552" r:id="rId30"/>
    <p:sldId id="490" r:id="rId31"/>
    <p:sldId id="504" r:id="rId32"/>
    <p:sldId id="698" r:id="rId33"/>
    <p:sldId id="775" r:id="rId34"/>
    <p:sldId id="699" r:id="rId35"/>
    <p:sldId id="436" r:id="rId36"/>
    <p:sldId id="735" r:id="rId37"/>
    <p:sldId id="736" r:id="rId38"/>
    <p:sldId id="722" r:id="rId39"/>
    <p:sldId id="514" r:id="rId40"/>
    <p:sldId id="655" r:id="rId41"/>
    <p:sldId id="707" r:id="rId42"/>
    <p:sldId id="774" r:id="rId43"/>
    <p:sldId id="529" r:id="rId44"/>
    <p:sldId id="778" r:id="rId45"/>
    <p:sldId id="675" r:id="rId46"/>
    <p:sldId id="295" r:id="rId4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404" autoAdjust="0"/>
  </p:normalViewPr>
  <p:slideViewPr>
    <p:cSldViewPr>
      <p:cViewPr varScale="1">
        <p:scale>
          <a:sx n="70" d="100"/>
          <a:sy n="70" d="100"/>
        </p:scale>
        <p:origin x="120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bin Zhu" userId="a2e261bc-1ab1-42c6-b163-ce9dc802355f" providerId="ADAL" clId="{66F68600-41EA-4988-B563-A79818BBC8A2}"/>
    <pc:docChg chg="undo custSel addSld delSld modSld">
      <pc:chgData name="Haibin Zhu" userId="a2e261bc-1ab1-42c6-b163-ce9dc802355f" providerId="ADAL" clId="{66F68600-41EA-4988-B563-A79818BBC8A2}" dt="2026-08-07T22:20:03.536" v="743" actId="1076"/>
      <pc:docMkLst>
        <pc:docMk/>
      </pc:docMkLst>
      <pc:sldChg chg="addSp modSp mod">
        <pc:chgData name="Haibin Zhu" userId="a2e261bc-1ab1-42c6-b163-ce9dc802355f" providerId="ADAL" clId="{66F68600-41EA-4988-B563-A79818BBC8A2}" dt="2026-08-07T22:20:03.536" v="743" actId="1076"/>
        <pc:sldMkLst>
          <pc:docMk/>
          <pc:sldMk cId="0" sldId="336"/>
        </pc:sldMkLst>
        <pc:spChg chg="add mod">
          <ac:chgData name="Haibin Zhu" userId="a2e261bc-1ab1-42c6-b163-ce9dc802355f" providerId="ADAL" clId="{66F68600-41EA-4988-B563-A79818BBC8A2}" dt="2026-08-07T22:20:03.536" v="743" actId="1076"/>
          <ac:spMkLst>
            <pc:docMk/>
            <pc:sldMk cId="0" sldId="336"/>
            <ac:spMk id="3" creationId="{55B639F8-B97D-3469-C742-F998C1807D86}"/>
          </ac:spMkLst>
        </pc:spChg>
      </pc:sldChg>
      <pc:sldChg chg="modSp mod">
        <pc:chgData name="Haibin Zhu" userId="a2e261bc-1ab1-42c6-b163-ce9dc802355f" providerId="ADAL" clId="{66F68600-41EA-4988-B563-A79818BBC8A2}" dt="2026-08-05T21:01:14.616" v="741" actId="20577"/>
        <pc:sldMkLst>
          <pc:docMk/>
          <pc:sldMk cId="227157743" sldId="755"/>
        </pc:sldMkLst>
        <pc:spChg chg="mod">
          <ac:chgData name="Haibin Zhu" userId="a2e261bc-1ab1-42c6-b163-ce9dc802355f" providerId="ADAL" clId="{66F68600-41EA-4988-B563-A79818BBC8A2}" dt="2026-08-05T21:01:14.616" v="741" actId="20577"/>
          <ac:spMkLst>
            <pc:docMk/>
            <pc:sldMk cId="227157743" sldId="755"/>
            <ac:spMk id="2" creationId="{22A27A29-5035-197F-D6D2-574D34719E72}"/>
          </ac:spMkLst>
        </pc:spChg>
      </pc:sldChg>
      <pc:sldChg chg="modSp mod">
        <pc:chgData name="Haibin Zhu" userId="a2e261bc-1ab1-42c6-b163-ce9dc802355f" providerId="ADAL" clId="{66F68600-41EA-4988-B563-A79818BBC8A2}" dt="2026-08-05T21:00:10.961" v="710" actId="20577"/>
        <pc:sldMkLst>
          <pc:docMk/>
          <pc:sldMk cId="2206383025" sldId="764"/>
        </pc:sldMkLst>
        <pc:spChg chg="mod">
          <ac:chgData name="Haibin Zhu" userId="a2e261bc-1ab1-42c6-b163-ce9dc802355f" providerId="ADAL" clId="{66F68600-41EA-4988-B563-A79818BBC8A2}" dt="2026-08-05T21:00:10.961" v="710" actId="20577"/>
          <ac:spMkLst>
            <pc:docMk/>
            <pc:sldMk cId="2206383025" sldId="764"/>
            <ac:spMk id="2" creationId="{6146DB89-04AA-492B-B317-58A4EDD4EF4E}"/>
          </ac:spMkLst>
        </pc:spChg>
      </pc:sldChg>
      <pc:sldChg chg="modSp mod">
        <pc:chgData name="Haibin Zhu" userId="a2e261bc-1ab1-42c6-b163-ce9dc802355f" providerId="ADAL" clId="{66F68600-41EA-4988-B563-A79818BBC8A2}" dt="2026-08-05T21:00:54.422" v="730" actId="20577"/>
        <pc:sldMkLst>
          <pc:docMk/>
          <pc:sldMk cId="3373570158" sldId="768"/>
        </pc:sldMkLst>
        <pc:spChg chg="mod">
          <ac:chgData name="Haibin Zhu" userId="a2e261bc-1ab1-42c6-b163-ce9dc802355f" providerId="ADAL" clId="{66F68600-41EA-4988-B563-A79818BBC8A2}" dt="2026-08-05T21:00:54.422" v="730" actId="20577"/>
          <ac:spMkLst>
            <pc:docMk/>
            <pc:sldMk cId="3373570158" sldId="768"/>
            <ac:spMk id="2" creationId="{CB323F48-982E-0514-4C02-1C1A327F03D3}"/>
          </ac:spMkLst>
        </pc:spChg>
      </pc:sldChg>
      <pc:sldChg chg="modSp mod">
        <pc:chgData name="Haibin Zhu" userId="a2e261bc-1ab1-42c6-b163-ce9dc802355f" providerId="ADAL" clId="{66F68600-41EA-4988-B563-A79818BBC8A2}" dt="2026-08-05T21:00:41.175" v="726" actId="14100"/>
        <pc:sldMkLst>
          <pc:docMk/>
          <pc:sldMk cId="0" sldId="777"/>
        </pc:sldMkLst>
        <pc:spChg chg="mod">
          <ac:chgData name="Haibin Zhu" userId="a2e261bc-1ab1-42c6-b163-ce9dc802355f" providerId="ADAL" clId="{66F68600-41EA-4988-B563-A79818BBC8A2}" dt="2026-08-05T21:00:41.175" v="726" actId="14100"/>
          <ac:spMkLst>
            <pc:docMk/>
            <pc:sldMk cId="0" sldId="777"/>
            <ac:spMk id="4099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A130D4D-F656-4744-9001-21CB6AD378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34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26ED5798-9B84-43B5-8149-944CC71BEB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2229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o.gushiwen.org/author_432.aspx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1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13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909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/>
              <a:t>审美三个境界（王国维）：</a:t>
            </a:r>
            <a:endParaRPr lang="en-US" altLang="zh-CN" dirty="0"/>
          </a:p>
          <a:p>
            <a:r>
              <a:rPr lang="zh-CN" altLang="en-US" dirty="0"/>
              <a:t>昨夜西风凋碧树， 独上高楼，望</a:t>
            </a:r>
            <a:r>
              <a:rPr lang="zh-CN" altLang="en-US" i="1" dirty="0"/>
              <a:t>尽</a:t>
            </a:r>
            <a:r>
              <a:rPr lang="zh-CN" altLang="en-US" dirty="0"/>
              <a:t>天涯路（</a:t>
            </a:r>
            <a:r>
              <a:rPr lang="zh-CN" altLang="en-US" u="sng" dirty="0">
                <a:hlinkClick r:id="rId3"/>
              </a:rPr>
              <a:t> 晏殊 </a:t>
            </a:r>
            <a:r>
              <a:rPr lang="zh-CN" altLang="en-US" dirty="0"/>
              <a:t>）；</a:t>
            </a:r>
            <a:endParaRPr lang="en-US" altLang="zh-CN" dirty="0"/>
          </a:p>
          <a:p>
            <a:r>
              <a:rPr kumimoji="0" lang="zh-CN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衣带渐宽终不悔，为伊消得人憔悴（</a:t>
            </a:r>
            <a:r>
              <a:rPr lang="zh-CN" altLang="en-US" dirty="0"/>
              <a:t> 柳永 </a:t>
            </a:r>
            <a:r>
              <a:rPr kumimoji="0" lang="zh-CN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）；</a:t>
            </a:r>
            <a:endParaRPr kumimoji="0" lang="en-US" altLang="zh-CN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  <a:p>
            <a:r>
              <a:rPr lang="zh-CN" altLang="en-US" dirty="0"/>
              <a:t>众里寻她千百度，蓦然回首，那人却在灯火阑珊处（ 辛弃疾）。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0397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114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883" indent="-285725" defTabSz="965114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2898" indent="-228580" defTabSz="965114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057" indent="-228580" defTabSz="965114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217" indent="-228580" defTabSz="965114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376" indent="-228580" defTabSz="96511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536" indent="-228580" defTabSz="96511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8694" indent="-228580" defTabSz="96511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5854" indent="-228580" defTabSz="96511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D95487D-8821-4DE1-A61C-D926967BDE91}" type="slidenum">
              <a:rPr lang="en-US" smtClean="0">
                <a:latin typeface="Arial" charset="0"/>
              </a:rPr>
              <a:pPr/>
              <a:t>35</a:t>
            </a:fld>
            <a:endParaRPr lang="en-US">
              <a:latin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6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084F196-D606-40B6-B7A6-8A341E45E1AE}" type="slidenum">
              <a:rPr lang="en-US" altLang="zh-CN" smtClean="0">
                <a:latin typeface="Arial" charset="0"/>
              </a:rPr>
              <a:pPr/>
              <a:t>39</a:t>
            </a:fld>
            <a:endParaRPr lang="en-US" altLang="zh-CN">
              <a:latin typeface="Arial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406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/>
              <a:t>(</a:t>
            </a:r>
            <a:r>
              <a:rPr lang="zh-CN" altLang="en-US" sz="1200" dirty="0"/>
              <a:t>事皆有因</a:t>
            </a:r>
            <a:r>
              <a:rPr lang="en-US" altLang="zh-CN" sz="1200" dirty="0"/>
              <a:t>) (</a:t>
            </a:r>
            <a:r>
              <a:rPr lang="zh-CN" altLang="en-US" sz="1200" dirty="0"/>
              <a:t>资源有限</a:t>
            </a:r>
            <a:r>
              <a:rPr lang="en-US" altLang="zh-CN" sz="1200" dirty="0"/>
              <a:t>)</a:t>
            </a:r>
            <a:r>
              <a:rPr lang="en-US" altLang="zh-CN" sz="1200" dirty="0">
                <a:effectLst>
                  <a:outerShdw sx="0" sy="0">
                    <a:srgbClr val="000000"/>
                  </a:outerShdw>
                </a:effectLst>
              </a:rPr>
              <a:t> (</a:t>
            </a:r>
            <a:r>
              <a:rPr lang="zh-CN" altLang="en-US" sz="1200" dirty="0">
                <a:effectLst>
                  <a:outerShdw sx="0" sy="0">
                    <a:srgbClr val="000000"/>
                  </a:outerShdw>
                </a:effectLst>
              </a:rPr>
              <a:t>个人贪婪</a:t>
            </a:r>
            <a:r>
              <a:rPr lang="en-US" altLang="zh-CN" sz="1200" dirty="0">
                <a:effectLst>
                  <a:outerShdw sx="0" sy="0">
                    <a:srgbClr val="000000"/>
                  </a:outerShdw>
                </a:effectLst>
              </a:rPr>
              <a:t>) (</a:t>
            </a:r>
            <a:r>
              <a:rPr lang="zh-CN" altLang="en-US" sz="1200" dirty="0">
                <a:effectLst>
                  <a:outerShdw sx="0" sy="0">
                    <a:srgbClr val="000000"/>
                  </a:outerShdw>
                </a:effectLst>
              </a:rPr>
              <a:t>集体主义</a:t>
            </a:r>
            <a:r>
              <a:rPr lang="en-US" altLang="zh-CN" sz="1200" dirty="0">
                <a:effectLst>
                  <a:outerShdw sx="0" sy="0">
                    <a:srgbClr val="000000"/>
                  </a:outerShdw>
                </a:effectLst>
              </a:rPr>
              <a:t>) (</a:t>
            </a:r>
            <a:r>
              <a:rPr lang="zh-CN" altLang="en-US" sz="1200" dirty="0">
                <a:effectLst>
                  <a:outerShdw sx="0" sy="0">
                    <a:srgbClr val="000000"/>
                  </a:outerShdw>
                </a:effectLst>
              </a:rPr>
              <a:t>皆可计算</a:t>
            </a:r>
            <a:r>
              <a:rPr lang="en-US" altLang="zh-CN" sz="1200" dirty="0">
                <a:effectLst>
                  <a:outerShdw sx="0" sy="0">
                    <a:srgbClr val="000000"/>
                  </a:outerShdw>
                </a:effectLst>
              </a:rPr>
              <a:t>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42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4472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4B018AC-76D5-40D0-93AC-0D7EE8F0EA4D}" type="slidenum">
              <a:rPr lang="en-US" altLang="zh-CN" smtClean="0">
                <a:latin typeface="Arial" charset="0"/>
              </a:rPr>
              <a:pPr/>
              <a:t>46</a:t>
            </a:fld>
            <a:endParaRPr lang="en-US" altLang="zh-CN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118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2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52817-5BCF-F898-7369-C5EA4328F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27953C67-7933-96D5-F474-AB8A1D15BA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CD2D81E-F15E-491A-87C0-B77197847594}" type="slidenum">
              <a:rPr lang="en-US" altLang="zh-CN" smtClean="0">
                <a:latin typeface="Arial" charset="0"/>
              </a:rPr>
              <a:pPr/>
              <a:t>3</a:t>
            </a:fld>
            <a:endParaRPr lang="en-US" altLang="zh-CN">
              <a:latin typeface="Arial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AE88AC9B-76A1-06D4-BC95-D9D33F58FC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803DD14F-58B5-3925-509A-F720F24E4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59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1C241C-9052-4F40-8320-79BA075E7246}" type="slidenum">
              <a:rPr lang="en-US" altLang="zh-CN" smtClean="0">
                <a:latin typeface="Arial" charset="0"/>
              </a:rPr>
              <a:pPr/>
              <a:t>16</a:t>
            </a:fld>
            <a:endParaRPr lang="en-US" altLang="zh-CN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51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2136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0918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822483D-C986-43CE-9790-0EB118C92A6B}" type="slidenum">
              <a:rPr lang="en-US" altLang="zh-CN" smtClean="0">
                <a:latin typeface="Arial" charset="0"/>
              </a:rPr>
              <a:pPr/>
              <a:t>28</a:t>
            </a:fld>
            <a:endParaRPr lang="en-US" altLang="zh-CN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61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4714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5798-9B84-43B5-8149-944CC71BEB43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291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CF17B-7788-4304-8BC6-CDE87D842F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833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5F083-8E94-4917-8520-8D21165548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89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C8347-B31D-4F60-A156-820A7FD1A7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38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E5A4-6E91-4C1B-AC9E-C1288EE07A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1548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8FA8B-7369-48C9-B79D-2BD5139560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12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8" y="1052945"/>
            <a:ext cx="8796481" cy="5116946"/>
          </a:xfrm>
        </p:spPr>
        <p:txBody>
          <a:bodyPr/>
          <a:lstStyle>
            <a:lvl1pPr>
              <a:defRPr sz="2000" b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439025" cy="889000"/>
          </a:xfrm>
          <a:prstGeom prst="rect">
            <a:avLst/>
          </a:prstGeom>
        </p:spPr>
        <p:txBody>
          <a:bodyPr anchor="ctr"/>
          <a:lstStyle>
            <a:lvl1pPr algn="l">
              <a:defRPr sz="3200" b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52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4A32-91CD-40B2-9B12-697A2ED7AC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7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E5484-1BF9-40BE-B399-8985CD8838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68E30-0306-4EC9-A62A-17B015940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84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3B2F8-E036-44C9-A017-50C2814CF1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3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A64E7-7EE9-4D05-867F-9A404063A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250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82FE4-2BB9-4A84-BBE4-6F389CE5A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4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A8240-9C5F-4A33-8E32-06F3040DC1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117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4F224-E8FF-41BE-A866-BA5176FF9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93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02B754BB-53CB-412B-832A-A8B6E8C47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3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hyperlink" Target="https://gondwanaland.com/mlog/2012/03/15/bad-ideas-of-march/" TargetMode="External"/><Relationship Id="rId7" Type="http://schemas.openxmlformats.org/officeDocument/2006/relationships/hyperlink" Target="https://openclipart.org/detail/15982/witchlines-simple-key-by-witchlines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ramonenglishteacher.blogspot.com/2020/06/natural-science-11th-june-2020.html" TargetMode="External"/><Relationship Id="rId4" Type="http://schemas.openxmlformats.org/officeDocument/2006/relationships/image" Target="../media/image28.jpg"/><Relationship Id="rId9" Type="http://schemas.openxmlformats.org/officeDocument/2006/relationships/hyperlink" Target="https://en.wikipedia.org/wiki/North_Kingstown,_Rhode_Island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wmf"/><Relationship Id="rId4" Type="http://schemas.openxmlformats.org/officeDocument/2006/relationships/image" Target="../media/image3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haibinz@nipissingu.c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uts.nipissingu.ca/haibinz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4" Type="http://schemas.openxmlformats.org/officeDocument/2006/relationships/oleObject" Target="../embeddings/oleObject6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4.png"/><Relationship Id="rId5" Type="http://schemas.openxmlformats.org/officeDocument/2006/relationships/image" Target="../media/image43.wmf"/><Relationship Id="rId4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37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hyperlink" Target="mailto:haibinz@nipissingu.ca" TargetMode="Externa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hyperlink" Target="mailto:haibinz@ieee.org" TargetMode="External"/><Relationship Id="rId5" Type="http://schemas.openxmlformats.org/officeDocument/2006/relationships/image" Target="../media/image48.wmf"/><Relationship Id="rId4" Type="http://schemas.openxmlformats.org/officeDocument/2006/relationships/notesSlide" Target="../notesSlides/notesSlide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eyes-stare-eye-look-looking-260571/" TargetMode="External"/><Relationship Id="rId3" Type="http://schemas.openxmlformats.org/officeDocument/2006/relationships/image" Target="../media/image3.jpg"/><Relationship Id="rId7" Type="http://schemas.openxmlformats.org/officeDocument/2006/relationships/image" Target="../media/image5.jpeg"/><Relationship Id="rId12" Type="http://schemas.openxmlformats.org/officeDocument/2006/relationships/hyperlink" Target="https://openclipart.org/detail/172844/mouth-by-qubodu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vgsilh.com/image/1294854.html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hyperlink" Target="https://openclipart.org/detail/196387" TargetMode="External"/><Relationship Id="rId4" Type="http://schemas.openxmlformats.org/officeDocument/2006/relationships/hyperlink" Target="https://www.flickr.com/photos/brilliantforge/6196019278/" TargetMode="Externa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human-brain-in-a-jar-clipart-glass-brown-blue-black-bank-wallpaper-shtx/download/1920x1080" TargetMode="External"/><Relationship Id="rId7" Type="http://schemas.openxmlformats.org/officeDocument/2006/relationships/hyperlink" Target="https://aiimpacts.org/category/ai-timelines/page/4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s://aiimpacts.org/2016/03/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aiimpacts.org/featured_articles/glossary_of_ai_risk_terminology_and_common_ai_terms" TargetMode="External"/><Relationship Id="rId7" Type="http://schemas.openxmlformats.org/officeDocument/2006/relationships/hyperlink" Target="https://www.wallpaperflare.com/closeup-photo-of-eyeglasses-screen-computer-electronics-monitor-wallpaper-ezhb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hyperlink" Target="https://insightextractor.com/2013/03/19/data-reporting-%E2%89%A0-data-analysis/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hevirtualassist.net/the-jobs-that-ai-cannot-replace-and-why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ducationthatinspires.ca/2020/06/16/making-sense-of-a-day-in-the-life-of-my-imagination-part-2/" TargetMode="Externa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599" y="714148"/>
            <a:ext cx="7790544" cy="1495652"/>
          </a:xfrm>
        </p:spPr>
        <p:txBody>
          <a:bodyPr/>
          <a:lstStyle/>
          <a:p>
            <a:pPr algn="ctr" eaLnBrk="1" hangingPunct="1"/>
            <a:r>
              <a:rPr lang="en-US" altLang="zh-CN" sz="2800" b="1" dirty="0"/>
              <a:t>COSC 1367: Introduction to Problem Solving using Generative AI</a:t>
            </a:r>
            <a:endParaRPr lang="en-US" altLang="zh-CN" sz="5400" b="1" dirty="0">
              <a:ea typeface="宋体" pitchFamily="2" charset="-122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401122"/>
            <a:ext cx="6781800" cy="56127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ea typeface="宋体" pitchFamily="2" charset="-122"/>
              </a:rPr>
              <a:t>Lecture 1: Introduction </a:t>
            </a:r>
            <a:endParaRPr lang="en-US" altLang="zh-CN" sz="24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B639F8-B97D-3469-C742-F998C1807D86}"/>
              </a:ext>
            </a:extLst>
          </p:cNvPr>
          <p:cNvSpPr txBox="1"/>
          <p:nvPr/>
        </p:nvSpPr>
        <p:spPr>
          <a:xfrm>
            <a:off x="2057400" y="4953000"/>
            <a:ext cx="4572000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Haibin Zhu </a:t>
            </a:r>
          </a:p>
          <a:p>
            <a:pPr algn="ctr" eaLnBrk="1" hangingPunct="1">
              <a:lnSpc>
                <a:spcPct val="90000"/>
              </a:lnSpc>
            </a:pPr>
            <a:r>
              <a:rPr lang="en-CA" sz="2400" b="1" dirty="0"/>
              <a:t>©</a:t>
            </a:r>
            <a:r>
              <a:rPr lang="en-US" altLang="zh-CN" sz="2400" b="1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6DB89-04AA-492B-B317-58A4EDD4E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/>
              <a:t>AI cannot create </a:t>
            </a:r>
            <a:br>
              <a:rPr lang="en-US" altLang="zh-CN" dirty="0"/>
            </a:br>
            <a:r>
              <a:rPr lang="en-US" altLang="zh-CN" dirty="0"/>
              <a:t>E-CARGO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BFE18-BE36-0C61-29BA-691C18322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E-CARGO is a highly abstract model.</a:t>
            </a:r>
          </a:p>
          <a:p>
            <a:r>
              <a:rPr lang="en-US" altLang="zh-CN" dirty="0"/>
              <a:t>E-CARGO is obtained by creative thinking.</a:t>
            </a:r>
          </a:p>
          <a:p>
            <a:r>
              <a:rPr lang="en-US" altLang="zh-CN" dirty="0"/>
              <a:t>E-CARGO is created by computational thinking.</a:t>
            </a:r>
          </a:p>
          <a:p>
            <a:r>
              <a:rPr lang="en-US" altLang="zh-CN" dirty="0"/>
              <a:t>E-CARGO is extracted from fundamental understanding of the human world.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75274-E5D3-29A0-9DB3-194FF65C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638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AAB567-77B3-E4A2-B094-C88FB5110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HLE Test (2500 Questions), 04/03/2025</a:t>
            </a:r>
            <a:endParaRPr lang="zh-CN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184601-5CDC-BA02-4160-D867ED43C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756" y="1923758"/>
            <a:ext cx="7290924" cy="386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00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67EC-2F26-F680-7B90-6EF690696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054A3-9C5E-B7B6-6D0B-085ED5634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A4723-1B88-62F1-240C-10CA1DB93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9F1925-D537-C41A-50A1-7871AD95A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01" y="609600"/>
            <a:ext cx="825653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85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279440C2-AB58-7767-5E7F-4C14A8D966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78911"/>
            <a:ext cx="2933701" cy="912019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Reason</a:t>
            </a:r>
            <a:r>
              <a:rPr lang="en-US" altLang="en-US" dirty="0"/>
              <a:t>? 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4547BF15-DA31-2431-5AA1-568CE8AD00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3678351"/>
            <a:ext cx="6705600" cy="2129004"/>
          </a:xfrm>
        </p:spPr>
        <p:txBody>
          <a:bodyPr/>
          <a:lstStyle/>
          <a:p>
            <a:pPr lvl="1"/>
            <a:r>
              <a:rPr lang="en-CA" altLang="en-US" dirty="0"/>
              <a:t>The universe/world is complex.</a:t>
            </a:r>
          </a:p>
          <a:p>
            <a:pPr lvl="1"/>
            <a:r>
              <a:rPr lang="en-CA" altLang="en-US" dirty="0"/>
              <a:t>Intelligence is complex.</a:t>
            </a:r>
          </a:p>
          <a:p>
            <a:pPr lvl="2"/>
            <a:r>
              <a:rPr lang="en-CA" altLang="en-US" dirty="0"/>
              <a:t>Individual </a:t>
            </a:r>
          </a:p>
          <a:p>
            <a:pPr lvl="2"/>
            <a:r>
              <a:rPr lang="en-CA" altLang="en-US" dirty="0"/>
              <a:t>Collective (Team)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 dirty="0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1A12CECE-84EF-F9AD-D588-164198364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417910" indent="-160735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642938" indent="-128588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900113" indent="-128588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157288" indent="-128588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414463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1671638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928813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2185988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B1A610A-6977-4428-BC1A-CBA0E377AFF9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A8E24E-C180-8BD4-DEBD-92717FD43C64}"/>
              </a:ext>
            </a:extLst>
          </p:cNvPr>
          <p:cNvSpPr/>
          <p:nvPr/>
        </p:nvSpPr>
        <p:spPr>
          <a:xfrm>
            <a:off x="2649392" y="2405398"/>
            <a:ext cx="3616616" cy="1023602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Complexity!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031C7D-2850-E0F8-845A-1CC9A0ADAEB3}"/>
              </a:ext>
            </a:extLst>
          </p:cNvPr>
          <p:cNvSpPr txBox="1"/>
          <p:nvPr/>
        </p:nvSpPr>
        <p:spPr>
          <a:xfrm>
            <a:off x="7531909" y="196495"/>
            <a:ext cx="9669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dirty="0"/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853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C44DF-ACD7-7EFF-AEC7-553636FAF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304800"/>
            <a:ext cx="2778125" cy="1216025"/>
          </a:xfrm>
        </p:spPr>
        <p:txBody>
          <a:bodyPr/>
          <a:lstStyle/>
          <a:p>
            <a:r>
              <a:rPr lang="en-US" altLang="zh-CN" dirty="0"/>
              <a:t>Reason</a:t>
            </a:r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160C6-84E9-81C4-8DCB-C1BFB5155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ACB300-D247-CC01-3D7F-BB45C83F5D3D}"/>
              </a:ext>
            </a:extLst>
          </p:cNvPr>
          <p:cNvSpPr txBox="1"/>
          <p:nvPr/>
        </p:nvSpPr>
        <p:spPr>
          <a:xfrm>
            <a:off x="304800" y="2123945"/>
            <a:ext cx="81121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72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Humans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92931A-340C-857F-0AE7-23F46E882C1E}"/>
              </a:ext>
            </a:extLst>
          </p:cNvPr>
          <p:cNvSpPr txBox="1"/>
          <p:nvPr/>
        </p:nvSpPr>
        <p:spPr>
          <a:xfrm>
            <a:off x="6932692" y="403324"/>
            <a:ext cx="771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/>
              <a:t>2</a:t>
            </a:r>
            <a:endParaRPr lang="zh-CN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CB75E5-72B7-A640-DEA7-F95BBB26F12A}"/>
              </a:ext>
            </a:extLst>
          </p:cNvPr>
          <p:cNvSpPr txBox="1"/>
          <p:nvPr/>
        </p:nvSpPr>
        <p:spPr>
          <a:xfrm>
            <a:off x="1047116" y="4149388"/>
            <a:ext cx="75025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CA" altLang="en-US" sz="3200" dirty="0"/>
              <a:t>The humans are highly limited.</a:t>
            </a:r>
          </a:p>
        </p:txBody>
      </p:sp>
    </p:spTree>
    <p:extLst>
      <p:ext uri="{BB962C8B-B14F-4D97-AF65-F5344CB8AC3E}">
        <p14:creationId xmlns:p14="http://schemas.microsoft.com/office/powerpoint/2010/main" val="3732857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44BA5CBE-9B0E-BF6A-9CBA-531F166D0FD5}"/>
              </a:ext>
            </a:extLst>
          </p:cNvPr>
          <p:cNvSpPr txBox="1"/>
          <p:nvPr/>
        </p:nvSpPr>
        <p:spPr>
          <a:xfrm>
            <a:off x="7767892" y="2439411"/>
            <a:ext cx="106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 dirty="0">
                <a:solidFill>
                  <a:srgbClr val="040C28"/>
                </a:solidFill>
                <a:effectLst/>
                <a:latin typeface="Google Sans"/>
              </a:rPr>
              <a:t>20 kHz</a:t>
            </a:r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8388A2-7FDD-5D3E-2745-DEFB5FD36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206" y="402640"/>
            <a:ext cx="5410200" cy="775037"/>
          </a:xfrm>
        </p:spPr>
        <p:txBody>
          <a:bodyPr/>
          <a:lstStyle/>
          <a:p>
            <a:pPr algn="ctr"/>
            <a:br>
              <a:rPr lang="en-CA" sz="2800" dirty="0"/>
            </a:br>
            <a:br>
              <a:rPr lang="en-CA" sz="2800" dirty="0"/>
            </a:br>
            <a:r>
              <a:rPr lang="en-CA" sz="2800" dirty="0"/>
              <a:t>Humans are highly limited!</a:t>
            </a:r>
            <a:br>
              <a:rPr lang="en-CA" sz="2800" dirty="0"/>
            </a:br>
            <a:r>
              <a:rPr lang="en-CA" sz="2000" b="1" dirty="0"/>
              <a:t>The Spectrum of Human Ability</a:t>
            </a:r>
            <a:endParaRPr lang="en-CA" sz="2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E72B7-C68A-4697-4312-3717F2188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BFF45AF8-2580-B8AB-296C-2D68E547C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27" y="1800939"/>
            <a:ext cx="5981546" cy="70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018A70A7-E5D2-02E0-E05D-2BB9157F6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752" y="2314099"/>
            <a:ext cx="6075170" cy="100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IQ bell curve">
            <a:extLst>
              <a:ext uri="{FF2B5EF4-FFF2-40B4-BE49-F238E27FC236}">
                <a16:creationId xmlns:a16="http://schemas.microsoft.com/office/drawing/2014/main" id="{C8F8927B-848D-D82C-8561-5AAD26A2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928" y="3586091"/>
            <a:ext cx="6378691" cy="89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6AE59C39-A3BF-A5A6-A7D2-ED14BB335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66" y="4325064"/>
            <a:ext cx="6287034" cy="2042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id="{829D3182-A1A5-8E06-6555-D89EAFF48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0407" y="4327445"/>
            <a:ext cx="407183" cy="1625759"/>
          </a:xfrm>
          <a:prstGeom prst="rect">
            <a:avLst/>
          </a:prstGeom>
          <a:solidFill>
            <a:srgbClr val="92D050">
              <a:alpha val="25882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sz="1400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B2FC0EDB-F307-46B4-9299-8A6CED9DC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601" y="4307206"/>
            <a:ext cx="186041" cy="1625757"/>
          </a:xfrm>
          <a:prstGeom prst="rect">
            <a:avLst/>
          </a:prstGeom>
          <a:solidFill>
            <a:srgbClr val="FFFF00">
              <a:alpha val="25882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sz="1400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C576FCCF-DF9C-EFD4-325C-E67993AA1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6565" y="4317920"/>
            <a:ext cx="479711" cy="1625759"/>
          </a:xfrm>
          <a:prstGeom prst="rect">
            <a:avLst/>
          </a:prstGeom>
          <a:solidFill>
            <a:srgbClr val="00B0F0">
              <a:alpha val="25882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sz="1400"/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C3AE1A79-7943-9873-AB10-D81A5EF31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51" y="2909977"/>
            <a:ext cx="6018327" cy="77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9242151A-8526-8F96-9B4D-9EBE85149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161" y="1841419"/>
            <a:ext cx="10106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CA" altLang="en-US" sz="1400"/>
              <a:t>Vision: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2151D7D3-7CF4-40C5-EE68-CBD20C55E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2285523"/>
            <a:ext cx="12114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CA" altLang="en-US" sz="1400"/>
              <a:t>Hearing: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0817462D-C05D-0D7F-A75A-F63C981BD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46" y="3698795"/>
            <a:ext cx="6090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CA" altLang="en-US" sz="1400" dirty="0"/>
              <a:t>IQ: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32BA56D9-3F85-7C30-F586-E208A8D6E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37" y="3007200"/>
            <a:ext cx="9292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CA" altLang="en-US" sz="1400" dirty="0"/>
              <a:t>Voice: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AD546C3-E9B9-BDA3-9D3D-7713E980A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447" y="4529825"/>
            <a:ext cx="11661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CA" altLang="en-US" sz="1400" dirty="0"/>
              <a:t>Abstract</a:t>
            </a:r>
          </a:p>
          <a:p>
            <a:r>
              <a:rPr lang="en-CA" altLang="en-US" sz="1400" dirty="0"/>
              <a:t>Ability:</a:t>
            </a:r>
          </a:p>
        </p:txBody>
      </p:sp>
      <p:pic>
        <p:nvPicPr>
          <p:cNvPr id="18" name="Picture 2" descr="The Six Tastes in Ayurveda | Banyan Botanicals">
            <a:extLst>
              <a:ext uri="{FF2B5EF4-FFF2-40B4-BE49-F238E27FC236}">
                <a16:creationId xmlns:a16="http://schemas.microsoft.com/office/drawing/2014/main" id="{8DA892B3-1ACA-B900-7AB4-E1340D984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478" y="1715999"/>
            <a:ext cx="7447533" cy="390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hysiology of smell ">
            <a:extLst>
              <a:ext uri="{FF2B5EF4-FFF2-40B4-BE49-F238E27FC236}">
                <a16:creationId xmlns:a16="http://schemas.microsoft.com/office/drawing/2014/main" id="{ACB55496-6757-B556-F4E8-D611EFC0F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871" y="1414392"/>
            <a:ext cx="5745729" cy="430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7370EE-D68C-8863-F4DE-A04D03FB532B}"/>
              </a:ext>
            </a:extLst>
          </p:cNvPr>
          <p:cNvSpPr txBox="1"/>
          <p:nvPr/>
        </p:nvSpPr>
        <p:spPr>
          <a:xfrm>
            <a:off x="3466566" y="1262330"/>
            <a:ext cx="2024913" cy="1077218"/>
          </a:xfrm>
          <a:prstGeom prst="rect">
            <a:avLst/>
          </a:prstGeom>
          <a:solidFill>
            <a:srgbClr val="57D3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CA" sz="3200" dirty="0"/>
              <a:t>Highly</a:t>
            </a:r>
          </a:p>
          <a:p>
            <a:pPr algn="ctr"/>
            <a:r>
              <a:rPr lang="en-CA" sz="3200" dirty="0"/>
              <a:t>Limited!!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CD8D17-D22C-7E76-4DAE-DA22DB849E24}"/>
              </a:ext>
            </a:extLst>
          </p:cNvPr>
          <p:cNvSpPr txBox="1"/>
          <p:nvPr/>
        </p:nvSpPr>
        <p:spPr>
          <a:xfrm>
            <a:off x="7846408" y="1309789"/>
            <a:ext cx="11805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infrared</a:t>
            </a:r>
            <a:endParaRPr lang="en-C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201E71-4632-FD13-238B-021E575FB6DF}"/>
              </a:ext>
            </a:extLst>
          </p:cNvPr>
          <p:cNvSpPr txBox="1"/>
          <p:nvPr/>
        </p:nvSpPr>
        <p:spPr>
          <a:xfrm>
            <a:off x="806837" y="1376956"/>
            <a:ext cx="99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infrared</a:t>
            </a:r>
            <a:endParaRPr lang="en-C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04245A-6836-7AC5-6FD5-A2D7B54B2A01}"/>
              </a:ext>
            </a:extLst>
          </p:cNvPr>
          <p:cNvSpPr txBox="1"/>
          <p:nvPr/>
        </p:nvSpPr>
        <p:spPr>
          <a:xfrm>
            <a:off x="863159" y="2547680"/>
            <a:ext cx="914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0" i="0" dirty="0">
                <a:solidFill>
                  <a:srgbClr val="040C28"/>
                </a:solidFill>
                <a:effectLst/>
                <a:latin typeface="Google Sans"/>
              </a:rPr>
              <a:t>20 Hz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872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16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534275" cy="1219200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ea typeface="宋体" pitchFamily="2" charset="-122"/>
              </a:rPr>
              <a:t>Who will be needed in the AI Era?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2493169"/>
            <a:ext cx="7315200" cy="3352800"/>
          </a:xfrm>
        </p:spPr>
        <p:txBody>
          <a:bodyPr/>
          <a:lstStyle/>
          <a:p>
            <a:pPr eaLnBrk="1" hangingPunct="1"/>
            <a:r>
              <a:rPr lang="en-US" altLang="zh-CN" sz="2400" b="1" u="sng" dirty="0">
                <a:ea typeface="宋体" pitchFamily="2" charset="-122"/>
              </a:rPr>
              <a:t>Self-driven Researchers/Practitioners</a:t>
            </a:r>
          </a:p>
          <a:p>
            <a:pPr eaLnBrk="1" hangingPunct="1"/>
            <a:r>
              <a:rPr lang="en-US" altLang="zh-CN" sz="2400" b="1" u="sng" dirty="0">
                <a:ea typeface="宋体" pitchFamily="2" charset="-122"/>
              </a:rPr>
              <a:t>Interdisciplinary Thinkers</a:t>
            </a:r>
          </a:p>
          <a:p>
            <a:pPr eaLnBrk="1" hangingPunct="1"/>
            <a:r>
              <a:rPr lang="en-US" altLang="zh-CN" sz="2400" b="1" u="sng" dirty="0">
                <a:ea typeface="宋体" pitchFamily="2" charset="-122"/>
              </a:rPr>
              <a:t>Lifelong Learners</a:t>
            </a:r>
          </a:p>
          <a:p>
            <a:pPr eaLnBrk="1" hangingPunct="1"/>
            <a:r>
              <a:rPr lang="en-US" altLang="zh-CN" sz="2400" b="1" u="sng" dirty="0">
                <a:ea typeface="宋体" pitchFamily="2" charset="-122"/>
              </a:rPr>
              <a:t>Responsible Leadership</a:t>
            </a:r>
          </a:p>
          <a:p>
            <a:pPr eaLnBrk="1" hangingPunct="1"/>
            <a:r>
              <a:rPr lang="en-US" altLang="zh-CN" sz="2400" b="1" u="sng" dirty="0">
                <a:ea typeface="宋体" pitchFamily="2" charset="-122"/>
              </a:rPr>
              <a:t>Collaboration </a:t>
            </a:r>
          </a:p>
          <a:p>
            <a:pPr eaLnBrk="1" hangingPunct="1"/>
            <a:r>
              <a:rPr lang="en-US" altLang="zh-CN" sz="2400" b="1" u="sng" dirty="0">
                <a:ea typeface="宋体" pitchFamily="2" charset="-122"/>
              </a:rPr>
              <a:t>Social Responsibility</a:t>
            </a:r>
          </a:p>
          <a:p>
            <a:pPr eaLnBrk="1" hangingPunct="1"/>
            <a:endParaRPr lang="en-US" altLang="zh-CN" sz="2400" b="1" u="sng" dirty="0">
              <a:ea typeface="宋体" pitchFamily="2" charset="-122"/>
            </a:endParaRPr>
          </a:p>
          <a:p>
            <a:pPr eaLnBrk="1" hangingPunct="1"/>
            <a:endParaRPr lang="en-US" altLang="zh-CN" sz="2400" b="1" u="sng" dirty="0">
              <a:ea typeface="宋体" pitchFamily="2" charset="-122"/>
            </a:endParaRPr>
          </a:p>
          <a:p>
            <a:pPr eaLnBrk="1" hangingPunct="1"/>
            <a:endParaRPr lang="en-US" altLang="zh-CN" sz="2400" b="1" u="sng" dirty="0">
              <a:ea typeface="宋体" pitchFamily="2" charset="-122"/>
            </a:endParaRPr>
          </a:p>
          <a:p>
            <a:pPr eaLnBrk="1" hangingPunct="1"/>
            <a:endParaRPr lang="en-US" altLang="zh-CN" sz="2400" b="1" u="sng" dirty="0">
              <a:ea typeface="宋体" pitchFamily="2" charset="-122"/>
            </a:endParaRP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345781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23F48-982E-0514-4C02-1C1A327F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533399"/>
            <a:ext cx="8001000" cy="762001"/>
          </a:xfrm>
        </p:spPr>
        <p:txBody>
          <a:bodyPr/>
          <a:lstStyle/>
          <a:p>
            <a:pPr algn="ctr"/>
            <a:r>
              <a:rPr lang="en-US" altLang="zh-CN" b="1" dirty="0"/>
              <a:t>Mission of Research</a:t>
            </a:r>
            <a:endParaRPr lang="zh-CN" alt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C03A1-C9D8-25E3-6298-0E93097D7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752600"/>
            <a:ext cx="8001000" cy="3581400"/>
          </a:xfrm>
        </p:spPr>
        <p:txBody>
          <a:bodyPr/>
          <a:lstStyle/>
          <a:p>
            <a:r>
              <a:rPr lang="en-US" altLang="zh-CN" sz="2800" dirty="0"/>
              <a:t>A </a:t>
            </a:r>
            <a:r>
              <a:rPr lang="en-US" altLang="zh-CN" sz="2800" b="1" dirty="0"/>
              <a:t>systematic and structured process</a:t>
            </a:r>
            <a:r>
              <a:rPr lang="en-US" altLang="zh-CN" sz="2800" dirty="0"/>
              <a:t> of asking questions, investigating problems, and generating </a:t>
            </a:r>
            <a:r>
              <a:rPr lang="en-US" altLang="zh-CN" sz="2800" b="1" dirty="0"/>
              <a:t>new knowledge</a:t>
            </a:r>
            <a:r>
              <a:rPr lang="en-US" altLang="zh-CN" sz="2800" dirty="0"/>
              <a:t>, insights, or solutions.</a:t>
            </a:r>
          </a:p>
          <a:p>
            <a:r>
              <a:rPr lang="en-US" altLang="zh-CN" sz="2800" b="1" dirty="0"/>
              <a:t>Problems</a:t>
            </a:r>
            <a:r>
              <a:rPr lang="en-US" altLang="zh-CN" sz="2800" dirty="0"/>
              <a:t> should be complex.</a:t>
            </a:r>
          </a:p>
          <a:p>
            <a:r>
              <a:rPr lang="en-US" altLang="zh-CN" sz="2800" b="1" dirty="0"/>
              <a:t>How</a:t>
            </a:r>
            <a:r>
              <a:rPr lang="en-US" altLang="zh-CN" sz="2800" dirty="0"/>
              <a:t> to solve the complex problems?</a:t>
            </a:r>
          </a:p>
          <a:p>
            <a:r>
              <a:rPr lang="en-US" altLang="zh-CN" sz="2800" b="1" dirty="0"/>
              <a:t>Where</a:t>
            </a:r>
            <a:r>
              <a:rPr lang="en-US" altLang="zh-CN" sz="2800" dirty="0"/>
              <a:t> to find complex problems?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47FAE-84D3-B8F7-73F3-517B8D560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2A533E-606D-0B8E-2E37-E5B6AF3A3B69}"/>
              </a:ext>
            </a:extLst>
          </p:cNvPr>
          <p:cNvSpPr txBox="1"/>
          <p:nvPr/>
        </p:nvSpPr>
        <p:spPr>
          <a:xfrm>
            <a:off x="1066800" y="5371066"/>
            <a:ext cx="6629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Wernher von Braun (1912-1977): ″Research is what I′m doing when I don′t know what I′m doing″.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373570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27A29-5035-197F-D6D2-574D3471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81000"/>
            <a:ext cx="8839200" cy="1082675"/>
          </a:xfrm>
        </p:spPr>
        <p:txBody>
          <a:bodyPr/>
          <a:lstStyle/>
          <a:p>
            <a:pPr algn="ctr"/>
            <a:r>
              <a:rPr lang="en-CA" b="1" dirty="0"/>
              <a:t>Research Objectives: Solving (Complex)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3DB10-D217-FA47-DB03-81D4E2127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737" y="1676400"/>
            <a:ext cx="8475663" cy="4800600"/>
          </a:xfrm>
        </p:spPr>
        <p:txBody>
          <a:bodyPr/>
          <a:lstStyle/>
          <a:p>
            <a:r>
              <a:rPr lang="en-CA" altLang="zh-CN" sz="2800" b="1" dirty="0"/>
              <a:t>What are Complex Problems?</a:t>
            </a:r>
            <a:endParaRPr lang="en-CA" sz="2800" dirty="0"/>
          </a:p>
          <a:p>
            <a:r>
              <a:rPr lang="en-CA" sz="2800" dirty="0"/>
              <a:t>1. Those unspecified well</a:t>
            </a:r>
          </a:p>
          <a:p>
            <a:pPr lvl="1"/>
            <a:r>
              <a:rPr lang="en-CA" sz="2400" dirty="0"/>
              <a:t>Argue, explain, convince, and vote.</a:t>
            </a:r>
          </a:p>
          <a:p>
            <a:r>
              <a:rPr lang="en-CA" sz="2800" dirty="0"/>
              <a:t>2. Specified well but searching for a solution is still hard (NP-Hard)</a:t>
            </a:r>
          </a:p>
          <a:p>
            <a:pPr lvl="1"/>
            <a:r>
              <a:rPr lang="en-CA" sz="2400" dirty="0"/>
              <a:t>Hardware:</a:t>
            </a:r>
          </a:p>
          <a:p>
            <a:pPr lvl="2"/>
            <a:r>
              <a:rPr lang="en-CA" sz="2000" dirty="0"/>
              <a:t>Circuits, chips, devices, apparatus, machines,…</a:t>
            </a:r>
          </a:p>
          <a:p>
            <a:pPr lvl="1"/>
            <a:r>
              <a:rPr lang="en-CA" sz="2400" dirty="0"/>
              <a:t>Software:</a:t>
            </a:r>
          </a:p>
          <a:p>
            <a:pPr lvl="2"/>
            <a:r>
              <a:rPr lang="en-CA" sz="2000" dirty="0"/>
              <a:t>Algorithms: Evolutionary + Heuristics</a:t>
            </a:r>
          </a:p>
          <a:p>
            <a:pPr lvl="2"/>
            <a:r>
              <a:rPr lang="en-CA" sz="2000" dirty="0"/>
              <a:t>Or back to 1 needing more specifications.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D5175A-A326-1184-3080-C329F1EF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B49D51-9BA5-156E-5E6B-9BCDF4B8077B}"/>
              </a:ext>
            </a:extLst>
          </p:cNvPr>
          <p:cNvSpPr/>
          <p:nvPr/>
        </p:nvSpPr>
        <p:spPr>
          <a:xfrm>
            <a:off x="6479488" y="1981200"/>
            <a:ext cx="26645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What?</a:t>
            </a:r>
          </a:p>
        </p:txBody>
      </p:sp>
    </p:spTree>
    <p:extLst>
      <p:ext uri="{BB962C8B-B14F-4D97-AF65-F5344CB8AC3E}">
        <p14:creationId xmlns:p14="http://schemas.microsoft.com/office/powerpoint/2010/main" val="22715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6786A-8532-9E56-315C-B9C5F0DC7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366017"/>
            <a:ext cx="8001000" cy="824260"/>
          </a:xfrm>
        </p:spPr>
        <p:txBody>
          <a:bodyPr/>
          <a:lstStyle/>
          <a:p>
            <a:pPr algn="ctr"/>
            <a:r>
              <a:rPr lang="en-US" altLang="zh-CN" dirty="0"/>
              <a:t>Research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EE62A-5885-0662-07F9-F29D72E0B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641" y="1666527"/>
            <a:ext cx="6781799" cy="3048000"/>
          </a:xfrm>
        </p:spPr>
        <p:txBody>
          <a:bodyPr/>
          <a:lstStyle/>
          <a:p>
            <a:r>
              <a:rPr lang="en-US" altLang="zh-CN" sz="2800" dirty="0"/>
              <a:t>Data-Based Research</a:t>
            </a:r>
          </a:p>
          <a:p>
            <a:pPr lvl="1"/>
            <a:r>
              <a:rPr lang="en-US" altLang="zh-CN" sz="2400" dirty="0"/>
              <a:t>Real Data-Based Research</a:t>
            </a:r>
          </a:p>
          <a:p>
            <a:pPr lvl="2"/>
            <a:r>
              <a:rPr lang="en-US" altLang="zh-CN" sz="2000" dirty="0"/>
              <a:t>ML</a:t>
            </a:r>
          </a:p>
          <a:p>
            <a:pPr lvl="1"/>
            <a:r>
              <a:rPr lang="en-US" altLang="zh-CN" sz="2400" dirty="0"/>
              <a:t>Assumed Data-Based Research</a:t>
            </a:r>
          </a:p>
          <a:p>
            <a:pPr lvl="2"/>
            <a:r>
              <a:rPr lang="en-US" altLang="zh-CN" sz="2000" dirty="0"/>
              <a:t>Simulation</a:t>
            </a:r>
          </a:p>
          <a:p>
            <a:r>
              <a:rPr lang="en-US" altLang="zh-CN" sz="2800" dirty="0"/>
              <a:t>Non Data-Based Research</a:t>
            </a:r>
          </a:p>
          <a:p>
            <a:pPr lvl="1"/>
            <a:r>
              <a:rPr lang="en-US" altLang="zh-CN" sz="2400" dirty="0"/>
              <a:t>Theoretical and philosophical debate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7A57E-56F9-A94A-3671-A65A02E95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902694-577F-764F-0DEF-05D7B15422D9}"/>
              </a:ext>
            </a:extLst>
          </p:cNvPr>
          <p:cNvSpPr txBox="1"/>
          <p:nvPr/>
        </p:nvSpPr>
        <p:spPr>
          <a:xfrm>
            <a:off x="381000" y="4860230"/>
            <a:ext cx="86550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rgbClr val="00B0F0"/>
                </a:solidFill>
              </a:rPr>
              <a:t>E-CARGO bridges between </a:t>
            </a:r>
          </a:p>
          <a:p>
            <a:pPr algn="ctr"/>
            <a:r>
              <a:rPr lang="en-US" altLang="zh-CN" sz="2800" dirty="0">
                <a:solidFill>
                  <a:srgbClr val="00B0F0"/>
                </a:solidFill>
              </a:rPr>
              <a:t>non data-based and </a:t>
            </a:r>
          </a:p>
          <a:p>
            <a:pPr algn="ctr"/>
            <a:r>
              <a:rPr lang="en-US" altLang="zh-CN" sz="2800" dirty="0">
                <a:solidFill>
                  <a:srgbClr val="00B0F0"/>
                </a:solidFill>
              </a:rPr>
              <a:t>data based research</a:t>
            </a:r>
            <a:endParaRPr lang="zh-CN" alt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58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66259BB-DC9E-4DBE-9D17-B246936E96C6}" type="slidenum">
              <a:rPr lang="en-US" altLang="zh-CN" smtClean="0"/>
              <a:pPr/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65711"/>
            <a:ext cx="6010275" cy="1214438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itchFamily="2" charset="-122"/>
              </a:rPr>
              <a:t>Agenda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656" y="2443162"/>
            <a:ext cx="5867400" cy="2590800"/>
          </a:xfrm>
        </p:spPr>
        <p:txBody>
          <a:bodyPr/>
          <a:lstStyle/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Me and the Course</a:t>
            </a:r>
          </a:p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I and AI</a:t>
            </a:r>
          </a:p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Complexity</a:t>
            </a:r>
          </a:p>
          <a:p>
            <a:pPr eaLnBrk="1" hangingPunct="1"/>
            <a:r>
              <a:rPr lang="en-US" altLang="zh-CN" sz="2000" b="1" u="sng" dirty="0">
                <a:ea typeface="宋体" pitchFamily="2" charset="-122"/>
              </a:rPr>
              <a:t>Intelligence</a:t>
            </a:r>
          </a:p>
          <a:p>
            <a:pPr lvl="1" eaLnBrk="1" hangingPunct="1"/>
            <a:r>
              <a:rPr lang="en-US" altLang="zh-CN" sz="1800" b="1" u="sng" dirty="0">
                <a:ea typeface="宋体" pitchFamily="2" charset="-122"/>
              </a:rPr>
              <a:t>Abstraction</a:t>
            </a:r>
          </a:p>
          <a:p>
            <a:pPr lvl="1" eaLnBrk="1" hangingPunct="1"/>
            <a:r>
              <a:rPr lang="en-US" altLang="zh-CN" sz="1800" b="1" u="sng" dirty="0">
                <a:ea typeface="宋体" pitchFamily="2" charset="-122"/>
              </a:rPr>
              <a:t>Collaboration</a:t>
            </a:r>
          </a:p>
          <a:p>
            <a:pPr eaLnBrk="1" hangingPunct="1"/>
            <a:r>
              <a:rPr lang="en-US" altLang="zh-CN" sz="2000" b="1" dirty="0">
                <a:ea typeface="宋体" pitchFamily="2" charset="-122"/>
              </a:rPr>
              <a:t>Research Innovation/Renovation</a:t>
            </a:r>
          </a:p>
        </p:txBody>
      </p:sp>
      <p:pic>
        <p:nvPicPr>
          <p:cNvPr id="4101" name="Picture 7" descr="C:\Users\Haibin\AppData\Local\Microsoft\Windows\Temporary Internet Files\Content.IE5\B36WZCZM\MCBD09997_000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56" y="151765"/>
            <a:ext cx="17605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0D11-92BC-E5A8-CD3B-4CE0F1DFB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Innovation vs. Renovation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275C0-DA1C-C397-43C9-7D842509A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8001000" cy="3733800"/>
          </a:xfrm>
        </p:spPr>
        <p:txBody>
          <a:bodyPr/>
          <a:lstStyle/>
          <a:p>
            <a:r>
              <a:rPr lang="en-US" altLang="zh-CN" sz="2800" dirty="0"/>
              <a:t>Innovation creates something new, while renovation improves or revamps something existing. </a:t>
            </a:r>
          </a:p>
          <a:p>
            <a:r>
              <a:rPr lang="en-US" altLang="zh-CN" sz="2800" dirty="0"/>
              <a:t>Innovation is a more disruptive process, involving new ideas, technologies, or markets, while renovation is an incremental process that updates or restores something to a better state. </a:t>
            </a:r>
            <a:br>
              <a:rPr lang="en-US" altLang="zh-CN" sz="2800" dirty="0"/>
            </a:br>
            <a:endParaRPr lang="zh-CN" alt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2C78C-E9D8-4612-E865-CEE85A2A0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7242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678DE-7D79-E485-DF6F-7A1089CB2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C3A1BE0-4069-8DB3-58CA-01039E0160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344101"/>
              </p:ext>
            </p:extLst>
          </p:nvPr>
        </p:nvGraphicFramePr>
        <p:xfrm>
          <a:off x="457200" y="228600"/>
          <a:ext cx="8305800" cy="633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607857916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4162252665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4075220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 dirty="0">
                          <a:effectLst/>
                        </a:rPr>
                        <a:t>Feature</a:t>
                      </a:r>
                    </a:p>
                  </a:txBody>
                  <a:tcPr marB="7620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>
                          <a:effectLst/>
                        </a:rPr>
                        <a:t>Innovation</a:t>
                      </a:r>
                    </a:p>
                  </a:txBody>
                  <a:tcPr marB="7620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>
                          <a:effectLst/>
                        </a:rPr>
                        <a:t>Renovation</a:t>
                      </a:r>
                    </a:p>
                  </a:txBody>
                  <a:tcPr marB="76200"/>
                </a:tc>
                <a:extLst>
                  <a:ext uri="{0D108BD9-81ED-4DB2-BD59-A6C34878D82A}">
                    <a16:rowId xmlns:a16="http://schemas.microsoft.com/office/drawing/2014/main" val="1711763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 dirty="0">
                          <a:effectLst/>
                        </a:rPr>
                        <a:t>Definition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Creating something fundamentally new or a new way of doing things.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Restoring or improving an existing thing to a better or new state.</a:t>
                      </a:r>
                    </a:p>
                  </a:txBody>
                  <a:tcPr marT="76200" marB="76200"/>
                </a:tc>
                <a:extLst>
                  <a:ext uri="{0D108BD9-81ED-4DB2-BD59-A6C34878D82A}">
                    <a16:rowId xmlns:a16="http://schemas.microsoft.com/office/drawing/2014/main" val="3243237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>
                          <a:effectLst/>
                        </a:rPr>
                        <a:t>Approach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Often involves invention, R&amp;D, and bringing new products or systems to market.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Involves making changes to what is already in place, such as updating a product's features or a building's design.</a:t>
                      </a:r>
                    </a:p>
                  </a:txBody>
                  <a:tcPr marT="76200" marB="76200"/>
                </a:tc>
                <a:extLst>
                  <a:ext uri="{0D108BD9-81ED-4DB2-BD59-A6C34878D82A}">
                    <a16:rowId xmlns:a16="http://schemas.microsoft.com/office/drawing/2014/main" val="817075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 dirty="0">
                          <a:effectLst/>
                        </a:rPr>
                        <a:t>Scope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Can be a radical transformation that creates new markets.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Typically involves incremental improvements to existing structures, products, or processes.</a:t>
                      </a:r>
                    </a:p>
                  </a:txBody>
                  <a:tcPr marT="76200" marB="76200"/>
                </a:tc>
                <a:extLst>
                  <a:ext uri="{0D108BD9-81ED-4DB2-BD59-A6C34878D82A}">
                    <a16:rowId xmlns:a16="http://schemas.microsoft.com/office/drawing/2014/main" val="319193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 dirty="0">
                          <a:effectLst/>
                        </a:rPr>
                        <a:t>Examples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Specify a new problem that is normally solved by an </a:t>
                      </a:r>
                      <a:r>
                        <a:rPr lang="en-CA" altLang="zh-CN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humanistic approach, e.g., GRA.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800" dirty="0">
                          <a:effectLst/>
                        </a:rPr>
                        <a:t>Improve a problem model to specify a new one, e.g., GRA to GMRA. </a:t>
                      </a:r>
                      <a:endParaRPr lang="en-US" sz="1800" dirty="0">
                        <a:effectLst/>
                      </a:endParaRPr>
                    </a:p>
                  </a:txBody>
                  <a:tcPr marT="76200" marB="76200"/>
                </a:tc>
                <a:extLst>
                  <a:ext uri="{0D108BD9-81ED-4DB2-BD59-A6C34878D82A}">
                    <a16:rowId xmlns:a16="http://schemas.microsoft.com/office/drawing/2014/main" val="146658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CA" sz="1800">
                          <a:effectLst/>
                        </a:rPr>
                        <a:t>Goal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To generate greater value and productivity with new solutions.</a:t>
                      </a:r>
                    </a:p>
                  </a:txBody>
                  <a:tcPr marT="76200" marB="76200"/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To maintain competitiveness, improve efficiency, or fix issues in existing offerings.</a:t>
                      </a:r>
                    </a:p>
                  </a:txBody>
                  <a:tcPr marT="76200" marB="76200"/>
                </a:tc>
                <a:extLst>
                  <a:ext uri="{0D108BD9-81ED-4DB2-BD59-A6C34878D82A}">
                    <a16:rowId xmlns:a16="http://schemas.microsoft.com/office/drawing/2014/main" val="337506093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F2366-9518-88FB-6787-78C8ED181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4747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AEA11-5834-C58E-A588-35F556CE0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0AA749-CEF5-0285-1360-90789F57268E}"/>
              </a:ext>
            </a:extLst>
          </p:cNvPr>
          <p:cNvSpPr/>
          <p:nvPr/>
        </p:nvSpPr>
        <p:spPr>
          <a:xfrm>
            <a:off x="387079" y="629771"/>
            <a:ext cx="2299347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92D050"/>
                </a:solidFill>
              </a:rPr>
              <a:t>How?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C63D74-AF8A-483D-4B4D-33BC483BBF89}"/>
              </a:ext>
            </a:extLst>
          </p:cNvPr>
          <p:cNvSpPr/>
          <p:nvPr/>
        </p:nvSpPr>
        <p:spPr>
          <a:xfrm>
            <a:off x="2303026" y="1575737"/>
            <a:ext cx="6231374" cy="2100575"/>
          </a:xfrm>
          <a:prstGeom prst="rect">
            <a:avLst/>
          </a:prstGeom>
          <a:solidFill>
            <a:schemeClr val="bg2"/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3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Problem Specification</a:t>
            </a:r>
          </a:p>
          <a:p>
            <a:pPr algn="ctr"/>
            <a:r>
              <a:rPr lang="en-US" sz="33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+ Find Solutions!</a:t>
            </a:r>
          </a:p>
          <a:p>
            <a:pPr algn="ctr"/>
            <a:r>
              <a:rPr lang="en-US" sz="33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Using</a:t>
            </a:r>
          </a:p>
          <a:p>
            <a:pPr algn="ctr"/>
            <a:r>
              <a:rPr lang="en-US" sz="33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E-CARGO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7F04BE-AE61-7A72-1053-D3C7F03C0CE9}"/>
              </a:ext>
            </a:extLst>
          </p:cNvPr>
          <p:cNvSpPr/>
          <p:nvPr/>
        </p:nvSpPr>
        <p:spPr>
          <a:xfrm>
            <a:off x="402319" y="3691552"/>
            <a:ext cx="3104056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92D050"/>
                </a:solidFill>
              </a:rPr>
              <a:t>Where?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996D56-116C-E5A2-779C-49DE8094FD13}"/>
              </a:ext>
            </a:extLst>
          </p:cNvPr>
          <p:cNvSpPr/>
          <p:nvPr/>
        </p:nvSpPr>
        <p:spPr>
          <a:xfrm>
            <a:off x="2303026" y="4800600"/>
            <a:ext cx="6231374" cy="577081"/>
          </a:xfrm>
          <a:prstGeom prst="rect">
            <a:avLst/>
          </a:prstGeom>
          <a:solidFill>
            <a:schemeClr val="bg2"/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3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Right under your nose</a:t>
            </a:r>
          </a:p>
        </p:txBody>
      </p:sp>
    </p:spTree>
    <p:extLst>
      <p:ext uri="{BB962C8B-B14F-4D97-AF65-F5344CB8AC3E}">
        <p14:creationId xmlns:p14="http://schemas.microsoft.com/office/powerpoint/2010/main" val="272998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2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63490-6693-45F5-AB27-BC9133F3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239713"/>
            <a:ext cx="7772400" cy="1158876"/>
          </a:xfrm>
        </p:spPr>
        <p:txBody>
          <a:bodyPr/>
          <a:lstStyle/>
          <a:p>
            <a:pPr algn="ctr"/>
            <a:r>
              <a:rPr lang="en-US" b="1" dirty="0"/>
              <a:t>Abstraction/</a:t>
            </a:r>
            <a:r>
              <a:rPr lang="en-US" altLang="zh-CN" b="1" dirty="0"/>
              <a:t>Induction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A4BF0-E1BB-4D8A-8AF4-9FF7BFE9E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599"/>
            <a:ext cx="8078787" cy="4492625"/>
          </a:xfrm>
        </p:spPr>
        <p:txBody>
          <a:bodyPr/>
          <a:lstStyle/>
          <a:p>
            <a:r>
              <a:rPr lang="en-US" sz="2800" dirty="0"/>
              <a:t>A model is an abstraction result.</a:t>
            </a:r>
          </a:p>
          <a:p>
            <a:r>
              <a:rPr lang="en-US" sz="2800" dirty="0"/>
              <a:t>Abstraction is to extract essential properties from a problem or an object.</a:t>
            </a:r>
          </a:p>
          <a:p>
            <a:r>
              <a:rPr lang="en-US" sz="2800" dirty="0"/>
              <a:t>A model is aiming to solve the problem and manage a system.</a:t>
            </a:r>
          </a:p>
          <a:p>
            <a:r>
              <a:rPr lang="en-US" sz="2800" dirty="0"/>
              <a:t>A good model should be concise, keep essentials, expressive, and extendable.</a:t>
            </a:r>
          </a:p>
          <a:p>
            <a:r>
              <a:rPr lang="en-US" sz="2800" dirty="0"/>
              <a:t>E-CARGO is a model for collaboration/complex systems.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45724-E555-495F-A4E5-BF8477289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25F358-A751-AF99-26F6-A662577DE0DB}"/>
              </a:ext>
            </a:extLst>
          </p:cNvPr>
          <p:cNvSpPr/>
          <p:nvPr/>
        </p:nvSpPr>
        <p:spPr>
          <a:xfrm>
            <a:off x="7222022" y="280215"/>
            <a:ext cx="147348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IQ</a:t>
            </a:r>
          </a:p>
        </p:txBody>
      </p:sp>
    </p:spTree>
    <p:extLst>
      <p:ext uri="{BB962C8B-B14F-4D97-AF65-F5344CB8AC3E}">
        <p14:creationId xmlns:p14="http://schemas.microsoft.com/office/powerpoint/2010/main" val="173424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09600" y="1676399"/>
            <a:ext cx="8153400" cy="4568825"/>
          </a:xfrm>
        </p:spPr>
        <p:txBody>
          <a:bodyPr/>
          <a:lstStyle/>
          <a:p>
            <a:r>
              <a:rPr lang="en-CA" sz="2400" dirty="0"/>
              <a:t>Collaboration is an activity/process that involves </a:t>
            </a:r>
            <a:r>
              <a:rPr lang="en-CA" sz="2400" u="sng" dirty="0"/>
              <a:t>more than one agent </a:t>
            </a:r>
            <a:r>
              <a:rPr lang="en-CA" sz="2400" dirty="0"/>
              <a:t>to participate in. </a:t>
            </a:r>
          </a:p>
          <a:p>
            <a:r>
              <a:rPr lang="en-CA" sz="2400" dirty="0"/>
              <a:t>To be skilful in collaboration requires a </a:t>
            </a:r>
            <a:r>
              <a:rPr lang="en-CA" sz="2400" u="sng" dirty="0"/>
              <a:t>life-long time </a:t>
            </a:r>
            <a:r>
              <a:rPr lang="en-CA" sz="2400" dirty="0"/>
              <a:t>to learn and practice.</a:t>
            </a:r>
          </a:p>
          <a:p>
            <a:r>
              <a:rPr lang="en-CA" sz="2400" dirty="0"/>
              <a:t>A team is a group of people who are </a:t>
            </a:r>
            <a:r>
              <a:rPr lang="en-CA" sz="2400" u="sng" dirty="0"/>
              <a:t>mutually dependent </a:t>
            </a:r>
            <a:r>
              <a:rPr lang="en-CA" sz="2400" dirty="0"/>
              <a:t>on one another to achieve </a:t>
            </a:r>
            <a:r>
              <a:rPr lang="en-CA" sz="2400" u="sng" dirty="0"/>
              <a:t>a common goal</a:t>
            </a:r>
            <a:r>
              <a:rPr lang="en-CA" sz="2400" dirty="0"/>
              <a:t>. </a:t>
            </a:r>
          </a:p>
          <a:p>
            <a:r>
              <a:rPr lang="en-CA" sz="2400" dirty="0"/>
              <a:t>Without collaboration, there would be no team.</a:t>
            </a:r>
          </a:p>
          <a:p>
            <a:r>
              <a:rPr lang="en-CA" sz="2400" dirty="0"/>
              <a:t>Collaboration ability belongs to human intelligence and it should be supported by AI.</a:t>
            </a:r>
          </a:p>
          <a:p>
            <a:r>
              <a:rPr lang="en-CA" sz="2400" dirty="0"/>
              <a:t>Team Intelligence is still not well investigated.  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8386562-C7EE-4262-8991-F06E7D376D7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239000" y="304800"/>
            <a:ext cx="152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EQ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CFC580-E3ED-E9D7-EA20-E2D10F3A2E37}"/>
              </a:ext>
            </a:extLst>
          </p:cNvPr>
          <p:cNvSpPr/>
          <p:nvPr/>
        </p:nvSpPr>
        <p:spPr>
          <a:xfrm>
            <a:off x="1371600" y="2895600"/>
            <a:ext cx="675906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How Difficult Collaboration is?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35794-FED9-A192-B308-854FD0537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239713"/>
            <a:ext cx="6477000" cy="1158876"/>
          </a:xfrm>
        </p:spPr>
        <p:txBody>
          <a:bodyPr/>
          <a:lstStyle/>
          <a:p>
            <a:pPr algn="ctr"/>
            <a:r>
              <a:rPr lang="en-US" b="1" dirty="0"/>
              <a:t>Collaboration: </a:t>
            </a:r>
            <a:r>
              <a:rPr lang="en-US" altLang="zh-CN" dirty="0"/>
              <a:t>Teamwork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5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47800"/>
            <a:ext cx="3401045" cy="2514600"/>
          </a:xfrm>
        </p:spPr>
        <p:txBody>
          <a:bodyPr/>
          <a:lstStyle/>
          <a:p>
            <a:r>
              <a:rPr lang="en-US" dirty="0"/>
              <a:t>Challenge!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2013 Survey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-10887"/>
            <a:ext cx="5314951" cy="685800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sp>
        <p:nvSpPr>
          <p:cNvPr id="3" name="Rectangle 2"/>
          <p:cNvSpPr/>
          <p:nvPr/>
        </p:nvSpPr>
        <p:spPr>
          <a:xfrm>
            <a:off x="381000" y="3600450"/>
            <a:ext cx="251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Required!</a:t>
            </a:r>
          </a:p>
          <a:p>
            <a:r>
              <a:rPr lang="en-US" dirty="0"/>
              <a:t>Significant!</a:t>
            </a:r>
          </a:p>
          <a:p>
            <a:r>
              <a:rPr lang="en-US" dirty="0"/>
              <a:t>Interesting!</a:t>
            </a:r>
          </a:p>
          <a:p>
            <a:r>
              <a:rPr lang="en-US" dirty="0"/>
              <a:t>Valuable!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Complex!</a:t>
            </a:r>
          </a:p>
        </p:txBody>
      </p:sp>
    </p:spTree>
    <p:extLst>
      <p:ext uri="{BB962C8B-B14F-4D97-AF65-F5344CB8AC3E}">
        <p14:creationId xmlns:p14="http://schemas.microsoft.com/office/powerpoint/2010/main" val="1232934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Nature of Collaboration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372" y="1828800"/>
            <a:ext cx="7067627" cy="4191000"/>
          </a:xfrm>
        </p:spPr>
        <p:txBody>
          <a:bodyPr/>
          <a:lstStyle/>
          <a:p>
            <a:r>
              <a:rPr lang="en-US" i="1" dirty="0"/>
              <a:t>Participants</a:t>
            </a:r>
            <a:r>
              <a:rPr lang="en-US" dirty="0"/>
              <a:t> play different </a:t>
            </a:r>
            <a:r>
              <a:rPr lang="en-US" i="1" dirty="0"/>
              <a:t>roles</a:t>
            </a:r>
            <a:r>
              <a:rPr lang="en-US" dirty="0"/>
              <a:t> by </a:t>
            </a:r>
            <a:r>
              <a:rPr lang="en-US" i="1" dirty="0"/>
              <a:t>sharing</a:t>
            </a:r>
            <a:r>
              <a:rPr lang="en-US" dirty="0"/>
              <a:t> the common goal and the designated task, where participants can be people, organizations, systems, machines, robots, or autonomous agents.</a:t>
            </a:r>
            <a:endParaRPr lang="en-US" i="1" u="sng" dirty="0"/>
          </a:p>
          <a:p>
            <a:r>
              <a:rPr lang="en-US" i="1" u="sng" dirty="0"/>
              <a:t>People</a:t>
            </a:r>
            <a:r>
              <a:rPr lang="en-US" u="sng" dirty="0"/>
              <a:t> play </a:t>
            </a:r>
            <a:r>
              <a:rPr lang="en-US" i="1" u="sng" dirty="0"/>
              <a:t>roles</a:t>
            </a:r>
            <a:r>
              <a:rPr lang="en-US" u="sng" dirty="0"/>
              <a:t> by </a:t>
            </a:r>
            <a:r>
              <a:rPr lang="en-US" i="1" u="sng" dirty="0"/>
              <a:t>sharing.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601" y="3657599"/>
            <a:ext cx="118624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9484233"/>
              </p:ext>
            </p:extLst>
          </p:nvPr>
        </p:nvGraphicFramePr>
        <p:xfrm>
          <a:off x="6553200" y="2788919"/>
          <a:ext cx="25908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1669846" imgH="1250950" progId="Visio.Drawing.15">
                  <p:embed/>
                </p:oleObj>
              </mc:Choice>
              <mc:Fallback>
                <p:oleObj name="Visio" r:id="rId2" imgW="1669846" imgH="1250950" progId="Visio.Drawing.15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788919"/>
                        <a:ext cx="2590800" cy="2362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6024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342526"/>
            <a:ext cx="8001000" cy="2381874"/>
          </a:xfrm>
        </p:spPr>
        <p:txBody>
          <a:bodyPr/>
          <a:lstStyle/>
          <a:p>
            <a:pPr algn="ctr"/>
            <a:r>
              <a:rPr lang="en-US" sz="4000" b="1" dirty="0"/>
              <a:t>Collaboration</a:t>
            </a:r>
            <a:br>
              <a:rPr lang="en-US" sz="4000" b="1" dirty="0"/>
            </a:br>
            <a:r>
              <a:rPr lang="en-US" sz="4000" b="1" dirty="0"/>
              <a:t> made easy/efficient!</a:t>
            </a:r>
            <a:br>
              <a:rPr lang="en-US" sz="4800" dirty="0"/>
            </a:br>
            <a:r>
              <a:rPr lang="en-US" sz="2800" dirty="0"/>
              <a:t>-The goal of E-CARGO/RBC </a:t>
            </a:r>
            <a:br>
              <a:rPr lang="en-US" sz="2800" dirty="0"/>
            </a:br>
            <a:r>
              <a:rPr lang="en-US" sz="2800" dirty="0"/>
              <a:t>-Through modeling and algorithms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  <p:pic>
        <p:nvPicPr>
          <p:cNvPr id="5" name="Picture 4" descr="A lit up letters with lights&#10;&#10;Description automatically generated">
            <a:extLst>
              <a:ext uri="{FF2B5EF4-FFF2-40B4-BE49-F238E27FC236}">
                <a16:creationId xmlns:a16="http://schemas.microsoft.com/office/drawing/2014/main" id="{27456322-1BEE-0434-B2D5-48B358F33C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2000" y="4949825"/>
            <a:ext cx="2971800" cy="1383326"/>
          </a:xfrm>
          <a:prstGeom prst="rect">
            <a:avLst/>
          </a:prstGeom>
        </p:spPr>
      </p:pic>
      <p:pic>
        <p:nvPicPr>
          <p:cNvPr id="7" name="Picture 6" descr="A diagram of a simple machines&#10;&#10;Description automatically generated">
            <a:extLst>
              <a:ext uri="{FF2B5EF4-FFF2-40B4-BE49-F238E27FC236}">
                <a16:creationId xmlns:a16="http://schemas.microsoft.com/office/drawing/2014/main" id="{DFEF7076-4851-D21F-628C-6863D88402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1500" y="294094"/>
            <a:ext cx="3044351" cy="2002612"/>
          </a:xfrm>
          <a:prstGeom prst="rect">
            <a:avLst/>
          </a:prstGeom>
        </p:spPr>
      </p:pic>
      <p:pic>
        <p:nvPicPr>
          <p:cNvPr id="10" name="Picture 9" descr="A white key with sharp teeth&#10;&#10;Description automatically generated">
            <a:extLst>
              <a:ext uri="{FF2B5EF4-FFF2-40B4-BE49-F238E27FC236}">
                <a16:creationId xmlns:a16="http://schemas.microsoft.com/office/drawing/2014/main" id="{899E3BBB-44CC-6C89-34B7-99A79878B7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477000" y="5380206"/>
            <a:ext cx="1545543" cy="772771"/>
          </a:xfrm>
          <a:prstGeom prst="rect">
            <a:avLst/>
          </a:prstGeom>
        </p:spPr>
      </p:pic>
      <p:pic>
        <p:nvPicPr>
          <p:cNvPr id="12" name="Picture 11" descr="Long shot of a bridge&#10;&#10;Description automatically generated">
            <a:extLst>
              <a:ext uri="{FF2B5EF4-FFF2-40B4-BE49-F238E27FC236}">
                <a16:creationId xmlns:a16="http://schemas.microsoft.com/office/drawing/2014/main" id="{7D0A8FE3-314F-572D-062C-B263751510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410200" y="251047"/>
            <a:ext cx="3124200" cy="209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97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Haibin\AppData\Local\Microsoft\Windows\Temporary Internet Files\Content.IE5\B36WZCZM\MPj0439522000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48147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40D4E1B-DB69-42C6-826E-0E8BE27B1C65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28800"/>
            <a:ext cx="8510588" cy="2276545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ea typeface="宋体" pitchFamily="2" charset="-122"/>
              </a:rPr>
              <a:t>Role-Based Collaboration (RBC)</a:t>
            </a:r>
            <a:br>
              <a:rPr lang="en-US" altLang="zh-CN" dirty="0">
                <a:ea typeface="宋体" pitchFamily="2" charset="-122"/>
              </a:rPr>
            </a:br>
            <a:r>
              <a:rPr lang="en-US" altLang="zh-CN" sz="3200" dirty="0">
                <a:solidFill>
                  <a:srgbClr val="FF0000"/>
                </a:solidFill>
                <a:ea typeface="宋体" pitchFamily="2" charset="-122"/>
              </a:rPr>
              <a:t>(</a:t>
            </a:r>
            <a:r>
              <a:rPr lang="en-US" sz="2400" dirty="0">
                <a:solidFill>
                  <a:srgbClr val="FF0000"/>
                </a:solidFill>
              </a:rPr>
              <a:t>Standing on the Shoulders of Giants) </a:t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1800" dirty="0"/>
              <a:t>Giants: </a:t>
            </a:r>
            <a:r>
              <a:rPr lang="en-US" sz="1600" dirty="0"/>
              <a:t>Object-Orientation, Agent Systems, Distributed systems, Chinese Culture and Philosophy</a:t>
            </a:r>
            <a:endParaRPr lang="en-US" altLang="zh-CN" sz="2800" dirty="0">
              <a:ea typeface="宋体" pitchFamily="2" charset="-122"/>
            </a:endParaRPr>
          </a:p>
        </p:txBody>
      </p:sp>
      <p:pic>
        <p:nvPicPr>
          <p:cNvPr id="5124" name="Picture 4" descr="C:\Users\Haibin\AppData\Local\Microsoft\Windows\Temporary Internet Files\Content.IE5\RA1B4VTK\MMj03368650000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29668"/>
            <a:ext cx="2647950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C:\Users\Haibin\AppData\Local\Microsoft\Windows\Temporary Internet Files\Content.IE5\WZAFFZ8M\MCj0090336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355080"/>
            <a:ext cx="1966913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C:\Users\Haibin\AppData\Local\Microsoft\Windows\Temporary Internet Files\Content.IE5\RA1B4VTK\MPj04393740000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343400"/>
            <a:ext cx="252095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073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152400"/>
            <a:ext cx="3467100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6" descr="C:\Users\Haibin\AppData\Local\Microsoft\Windows\Temporary Internet Files\Content.IE5\2N0WLQ43\MC900438736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76200"/>
            <a:ext cx="2844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altLang="zh-CN">
                <a:ea typeface="宋体" pitchFamily="2" charset="-122"/>
              </a:rPr>
              <a:t>What is RBC?</a:t>
            </a:r>
          </a:p>
        </p:txBody>
      </p:sp>
      <p:sp>
        <p:nvSpPr>
          <p:cNvPr id="6149" name="Content Placeholder 2"/>
          <p:cNvSpPr>
            <a:spLocks noGrp="1"/>
          </p:cNvSpPr>
          <p:nvPr>
            <p:ph idx="1"/>
          </p:nvPr>
        </p:nvSpPr>
        <p:spPr>
          <a:xfrm>
            <a:off x="723899" y="1762125"/>
            <a:ext cx="7851775" cy="43815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en-US" altLang="zh-CN" sz="2800" dirty="0">
                <a:ea typeface="宋体" pitchFamily="2" charset="-122"/>
              </a:rPr>
              <a:t>Role-based collaboration (RBC)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zh-CN" sz="2800" dirty="0">
                <a:ea typeface="宋体" pitchFamily="2" charset="-122"/>
              </a:rPr>
              <a:t>is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zh-CN" sz="2800" dirty="0">
                <a:ea typeface="宋体" pitchFamily="2" charset="-122"/>
              </a:rPr>
              <a:t>a </a:t>
            </a:r>
            <a:r>
              <a:rPr lang="en-US" altLang="zh-CN" sz="2800" i="1" dirty="0">
                <a:solidFill>
                  <a:srgbClr val="FF0000"/>
                </a:solidFill>
                <a:ea typeface="宋体" pitchFamily="2" charset="-122"/>
              </a:rPr>
              <a:t>computational</a:t>
            </a:r>
            <a:r>
              <a:rPr lang="en-US" altLang="zh-CN" sz="2800" dirty="0">
                <a:solidFill>
                  <a:srgbClr val="FF0000"/>
                </a:solidFill>
                <a:ea typeface="宋体" pitchFamily="2" charset="-122"/>
              </a:rPr>
              <a:t> </a:t>
            </a:r>
            <a:r>
              <a:rPr lang="en-US" altLang="zh-CN" sz="2800" dirty="0">
                <a:ea typeface="宋体" pitchFamily="2" charset="-122"/>
              </a:rPr>
              <a:t>methodology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zh-CN" sz="2800" dirty="0">
                <a:ea typeface="宋体" pitchFamily="2" charset="-122"/>
              </a:rPr>
              <a:t>that mainly uses </a:t>
            </a:r>
          </a:p>
          <a:p>
            <a:pPr marL="0" indent="0" algn="ctr">
              <a:buFont typeface="Wingdings" pitchFamily="2" charset="2"/>
              <a:buNone/>
            </a:pPr>
            <a:endParaRPr lang="en-US" altLang="zh-CN" sz="2800" dirty="0">
              <a:ea typeface="宋体" pitchFamily="2" charset="-122"/>
            </a:endParaRPr>
          </a:p>
          <a:p>
            <a:pPr marL="0" indent="0" algn="ctr">
              <a:buFont typeface="Wingdings" pitchFamily="2" charset="2"/>
              <a:buNone/>
            </a:pPr>
            <a:endParaRPr lang="en-US" altLang="zh-CN" sz="2800" dirty="0">
              <a:ea typeface="宋体" pitchFamily="2" charset="-122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altLang="zh-CN" sz="2800" dirty="0">
                <a:ea typeface="宋体" pitchFamily="2" charset="-122"/>
              </a:rPr>
              <a:t>to discover, model, formalize, and solve problems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zh-CN" sz="2800" dirty="0">
                <a:ea typeface="宋体" pitchFamily="2" charset="-122"/>
              </a:rPr>
              <a:t>in collaboration and complex systems. </a:t>
            </a:r>
          </a:p>
          <a:p>
            <a:pPr marL="0" indent="0"/>
            <a:endParaRPr lang="en-CA" altLang="zh-CN" sz="2800" dirty="0">
              <a:ea typeface="宋体" pitchFamily="2" charset="-122"/>
            </a:endParaRPr>
          </a:p>
        </p:txBody>
      </p:sp>
      <p:sp>
        <p:nvSpPr>
          <p:cNvPr id="61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645CC5F-CE92-4DC1-A2CD-91789B091E27}" type="slidenum">
              <a:rPr lang="en-US" altLang="zh-CN" smtClean="0"/>
              <a:pPr/>
              <a:t>29</a:t>
            </a:fld>
            <a:endParaRPr lang="en-US" altLang="zh-CN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359788-5799-12C7-45C6-702AF48E6C5F}"/>
              </a:ext>
            </a:extLst>
          </p:cNvPr>
          <p:cNvSpPr/>
          <p:nvPr/>
        </p:nvSpPr>
        <p:spPr>
          <a:xfrm>
            <a:off x="3494662" y="3810000"/>
            <a:ext cx="23102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Roles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BDB6D6-FF7D-26A9-2040-54527CA430FC}"/>
              </a:ext>
            </a:extLst>
          </p:cNvPr>
          <p:cNvSpPr/>
          <p:nvPr/>
        </p:nvSpPr>
        <p:spPr>
          <a:xfrm>
            <a:off x="2879725" y="3810000"/>
            <a:ext cx="3719288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E-CARGO</a:t>
            </a:r>
          </a:p>
        </p:txBody>
      </p:sp>
    </p:spTree>
    <p:extLst>
      <p:ext uri="{BB962C8B-B14F-4D97-AF65-F5344CB8AC3E}">
        <p14:creationId xmlns:p14="http://schemas.microsoft.com/office/powerpoint/2010/main" val="230681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49D6A-2B97-B731-E302-B5A7881F5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>
            <a:extLst>
              <a:ext uri="{FF2B5EF4-FFF2-40B4-BE49-F238E27FC236}">
                <a16:creationId xmlns:a16="http://schemas.microsoft.com/office/drawing/2014/main" id="{49081EE1-4EA2-8A3B-5E8D-FAC78F915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9295D8B-9DA3-4548-A967-FC4672FAD346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1D61B9D9-E543-A5D8-0C2F-5567CCECE33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00400"/>
            <a:ext cx="6781800" cy="315207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CA" altLang="zh-CN" sz="2400" b="1" dirty="0">
                <a:ea typeface="宋体" pitchFamily="2" charset="-122"/>
              </a:rPr>
              <a:t>Haibin Zhu, PhD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IEEE Fellow, AAIA Fellow, I2CICC Fellow</a:t>
            </a:r>
            <a:endParaRPr lang="en-CA" altLang="zh-CN" sz="2400" b="1" dirty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CA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Professor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Department of Computer Science and Mathematics</a:t>
            </a:r>
            <a:endParaRPr lang="en-CA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CA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Director, Collaborative Systems Laboratory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Nipissing University, 100 College Dr., North Bay, ON P1B 8L7, Canada, 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3"/>
              </a:rPr>
              <a:t>haibinz@nipissingu.ca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4"/>
              </a:rPr>
              <a:t>http://uts.nipissingu.ca/haibinz</a:t>
            </a:r>
            <a:endParaRPr lang="en-US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Office: A124A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Office hours: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9CF227-BA42-E062-E4D3-38E6EF1CC442}"/>
              </a:ext>
            </a:extLst>
          </p:cNvPr>
          <p:cNvSpPr txBox="1">
            <a:spLocks/>
          </p:cNvSpPr>
          <p:nvPr/>
        </p:nvSpPr>
        <p:spPr bwMode="auto">
          <a:xfrm>
            <a:off x="609600" y="685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en-CA" kern="0" dirty="0"/>
              <a:t>The Instructor</a:t>
            </a:r>
          </a:p>
        </p:txBody>
      </p:sp>
    </p:spTree>
    <p:extLst>
      <p:ext uri="{BB962C8B-B14F-4D97-AF65-F5344CB8AC3E}">
        <p14:creationId xmlns:p14="http://schemas.microsoft.com/office/powerpoint/2010/main" val="754429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 bwMode="auto">
          <a:xfrm>
            <a:off x="3395913" y="3276600"/>
            <a:ext cx="5062287" cy="2743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(Co-)Operation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   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Execution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3319713" y="381000"/>
            <a:ext cx="4986087" cy="2743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dirty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Distribution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-152400" y="407043"/>
            <a:ext cx="3276600" cy="1861457"/>
          </a:xfrm>
        </p:spPr>
        <p:txBody>
          <a:bodyPr/>
          <a:lstStyle/>
          <a:p>
            <a:pPr algn="ctr"/>
            <a:r>
              <a:rPr lang="en-CA" altLang="zh-CN" dirty="0">
                <a:ea typeface="宋体" pitchFamily="2" charset="-122"/>
              </a:rPr>
              <a:t>Flowchart</a:t>
            </a:r>
            <a:br>
              <a:rPr lang="en-CA" altLang="zh-CN" dirty="0">
                <a:ea typeface="宋体" pitchFamily="2" charset="-122"/>
              </a:rPr>
            </a:br>
            <a:r>
              <a:rPr lang="en-CA" altLang="zh-CN" dirty="0">
                <a:ea typeface="宋体" pitchFamily="2" charset="-122"/>
              </a:rPr>
              <a:t> of </a:t>
            </a:r>
            <a:br>
              <a:rPr lang="en-CA" altLang="zh-CN" dirty="0">
                <a:ea typeface="宋体" pitchFamily="2" charset="-122"/>
              </a:rPr>
            </a:br>
            <a:r>
              <a:rPr lang="en-CA" altLang="zh-CN" dirty="0">
                <a:ea typeface="宋体" pitchFamily="2" charset="-122"/>
              </a:rPr>
              <a:t>RBC</a:t>
            </a:r>
          </a:p>
        </p:txBody>
      </p:sp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3006787"/>
              </p:ext>
            </p:extLst>
          </p:nvPr>
        </p:nvGraphicFramePr>
        <p:xfrm>
          <a:off x="2133600" y="-76200"/>
          <a:ext cx="6493727" cy="693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3667147" imgH="4248215" progId="Visio.Drawing.11">
                  <p:embed/>
                </p:oleObj>
              </mc:Choice>
              <mc:Fallback>
                <p:oleObj name="Visio" r:id="rId3" imgW="3667147" imgH="4248215" progId="Visio.Drawing.11">
                  <p:embed/>
                  <p:pic>
                    <p:nvPicPr>
                      <p:cNvPr id="61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-76200"/>
                        <a:ext cx="6493727" cy="6934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27075" y="2675542"/>
            <a:ext cx="2539206" cy="3039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altLang="zh-CN" sz="2400" dirty="0">
                <a:ea typeface="宋体" pitchFamily="2" charset="-122"/>
              </a:rPr>
              <a:t>The users of this chart can be a manager, the BOG of a team, a group of people who hope to collaborate!</a:t>
            </a:r>
            <a:endParaRPr lang="en-US" sz="2400" dirty="0"/>
          </a:p>
        </p:txBody>
      </p:sp>
      <p:sp>
        <p:nvSpPr>
          <p:cNvPr id="4" name="Callout: Line with Border and Accent Bar 3">
            <a:extLst>
              <a:ext uri="{FF2B5EF4-FFF2-40B4-BE49-F238E27FC236}">
                <a16:creationId xmlns:a16="http://schemas.microsoft.com/office/drawing/2014/main" id="{EC349F89-C351-287D-0879-0F740BC3CB44}"/>
              </a:ext>
            </a:extLst>
          </p:cNvPr>
          <p:cNvSpPr/>
          <p:nvPr/>
        </p:nvSpPr>
        <p:spPr bwMode="auto">
          <a:xfrm>
            <a:off x="7788709" y="171691"/>
            <a:ext cx="1292050" cy="684834"/>
          </a:xfrm>
          <a:prstGeom prst="accentBorderCallout1">
            <a:avLst>
              <a:gd name="adj1" fmla="val 18750"/>
              <a:gd name="adj2" fmla="val -8333"/>
              <a:gd name="adj3" fmla="val 80387"/>
              <a:gd name="adj4" fmla="val -9297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</a:rPr>
              <a:t>Creating Roles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4AC6E4D-163B-74B8-796C-0AB0EF5FC9A6}"/>
              </a:ext>
            </a:extLst>
          </p:cNvPr>
          <p:cNvSpPr/>
          <p:nvPr/>
        </p:nvSpPr>
        <p:spPr bwMode="auto">
          <a:xfrm>
            <a:off x="4876800" y="1828800"/>
            <a:ext cx="2057400" cy="16002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1338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0268"/>
            <a:ext cx="3657601" cy="685801"/>
          </a:xfrm>
        </p:spPr>
        <p:txBody>
          <a:bodyPr/>
          <a:lstStyle/>
          <a:p>
            <a:pPr algn="ctr"/>
            <a:r>
              <a:rPr lang="en-US" dirty="0"/>
              <a:t>The Model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  <p:sp>
        <p:nvSpPr>
          <p:cNvPr id="7" name="Rectangle 6"/>
          <p:cNvSpPr/>
          <p:nvPr/>
        </p:nvSpPr>
        <p:spPr>
          <a:xfrm>
            <a:off x="4953000" y="521181"/>
            <a:ext cx="37192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E-CARGO</a:t>
            </a:r>
          </a:p>
        </p:txBody>
      </p:sp>
      <p:pic>
        <p:nvPicPr>
          <p:cNvPr id="1026" name="Picture 2" descr="科学网—宗教“老地图”和地球人的“生战循环” - 任秀红的博文">
            <a:extLst>
              <a:ext uri="{FF2B5EF4-FFF2-40B4-BE49-F238E27FC236}">
                <a16:creationId xmlns:a16="http://schemas.microsoft.com/office/drawing/2014/main" id="{2A8870FE-17F8-465B-BF52-E1B53CE812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74" y="5894626"/>
            <a:ext cx="57796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E6096B3-0CB4-44E7-849E-4683FD50E009}"/>
              </a:ext>
            </a:extLst>
          </p:cNvPr>
          <p:cNvSpPr/>
          <p:nvPr/>
        </p:nvSpPr>
        <p:spPr bwMode="auto">
          <a:xfrm>
            <a:off x="2634686" y="4731483"/>
            <a:ext cx="4038600" cy="560007"/>
          </a:xfrm>
          <a:prstGeom prst="ellipse">
            <a:avLst/>
          </a:prstGeom>
          <a:solidFill>
            <a:srgbClr val="5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Role-Based Collaboration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B0A8A2-0AAD-44A4-8FB0-68242EF2CDE7}"/>
              </a:ext>
            </a:extLst>
          </p:cNvPr>
          <p:cNvSpPr/>
          <p:nvPr/>
        </p:nvSpPr>
        <p:spPr bwMode="auto">
          <a:xfrm>
            <a:off x="3529555" y="3570783"/>
            <a:ext cx="2313490" cy="384978"/>
          </a:xfrm>
          <a:prstGeom prst="ellipse">
            <a:avLst/>
          </a:prstGeom>
          <a:solidFill>
            <a:srgbClr val="57D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E-CARGO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028" name="Picture 4" descr="用放大镜观察的图片(第1页) - 要无忧健康图库">
            <a:extLst>
              <a:ext uri="{FF2B5EF4-FFF2-40B4-BE49-F238E27FC236}">
                <a16:creationId xmlns:a16="http://schemas.microsoft.com/office/drawing/2014/main" id="{9D995079-3433-422D-8D52-8EED2175C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66510"/>
            <a:ext cx="1638300" cy="145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38372A-F6BB-4BB6-A8B5-6A3A1812C0BE}"/>
              </a:ext>
            </a:extLst>
          </p:cNvPr>
          <p:cNvCxnSpPr/>
          <p:nvPr/>
        </p:nvCxnSpPr>
        <p:spPr bwMode="auto">
          <a:xfrm flipH="1">
            <a:off x="1752600" y="2438400"/>
            <a:ext cx="2667000" cy="38068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C2F732-7BA7-408F-AE51-200D34654725}"/>
              </a:ext>
            </a:extLst>
          </p:cNvPr>
          <p:cNvCxnSpPr>
            <a:cxnSpLocks/>
            <a:endCxn id="1026" idx="3"/>
          </p:cNvCxnSpPr>
          <p:nvPr/>
        </p:nvCxnSpPr>
        <p:spPr bwMode="auto">
          <a:xfrm>
            <a:off x="4953000" y="2438400"/>
            <a:ext cx="2590799" cy="379912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Dot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7686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Right 12">
            <a:extLst>
              <a:ext uri="{FF2B5EF4-FFF2-40B4-BE49-F238E27FC236}">
                <a16:creationId xmlns:a16="http://schemas.microsoft.com/office/drawing/2014/main" id="{DA7DB313-3B00-4358-90EC-0C1F92E6E100}"/>
              </a:ext>
            </a:extLst>
          </p:cNvPr>
          <p:cNvSpPr/>
          <p:nvPr/>
        </p:nvSpPr>
        <p:spPr bwMode="auto">
          <a:xfrm rot="20190822">
            <a:off x="2195427" y="4199477"/>
            <a:ext cx="5081964" cy="280685"/>
          </a:xfrm>
          <a:prstGeom prst="rightArrow">
            <a:avLst>
              <a:gd name="adj1" fmla="val 50000"/>
              <a:gd name="adj2" fmla="val 172290"/>
            </a:avLst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067" y="140430"/>
            <a:ext cx="6000750" cy="912019"/>
          </a:xfrm>
        </p:spPr>
        <p:txBody>
          <a:bodyPr>
            <a:normAutofit/>
          </a:bodyPr>
          <a:lstStyle/>
          <a:p>
            <a:r>
              <a:rPr lang="en-US" sz="2800" b="1" dirty="0"/>
              <a:t>The Birth of E-CARGO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121" y="1784318"/>
            <a:ext cx="5479090" cy="3019990"/>
          </a:xfrm>
        </p:spPr>
        <p:txBody>
          <a:bodyPr>
            <a:normAutofit/>
          </a:bodyPr>
          <a:lstStyle/>
          <a:p>
            <a:r>
              <a:rPr lang="en-US" sz="2400" dirty="0"/>
              <a:t>∑ ::= &lt;</a:t>
            </a:r>
            <a:r>
              <a:rPr lang="en-US" sz="2400" dirty="0">
                <a:latin typeface="Monotype Corsiva" panose="03010101010201010101" pitchFamily="66" charset="0"/>
              </a:rPr>
              <a:t>C, O, A, </a:t>
            </a:r>
            <a:r>
              <a:rPr lang="en-US" sz="2400" dirty="0">
                <a:solidFill>
                  <a:srgbClr val="00B050"/>
                </a:solidFill>
                <a:latin typeface="Monotype Corsiva" panose="03010101010201010101" pitchFamily="66" charset="0"/>
              </a:rPr>
              <a:t>M,</a:t>
            </a:r>
            <a:r>
              <a:rPr lang="en-US" sz="2400" dirty="0">
                <a:latin typeface="Monotype Corsiva" panose="03010101010201010101" pitchFamily="66" charset="0"/>
              </a:rPr>
              <a:t> R, E, G, </a:t>
            </a:r>
            <a:r>
              <a:rPr lang="en-US" sz="2400" dirty="0">
                <a:solidFill>
                  <a:srgbClr val="00B050"/>
                </a:solidFill>
                <a:latin typeface="Monotype Corsiva" panose="03010101010201010101" pitchFamily="66" charset="0"/>
              </a:rPr>
              <a:t>s</a:t>
            </a:r>
            <a:r>
              <a:rPr lang="en-US" sz="2400" baseline="-25000" dirty="0">
                <a:solidFill>
                  <a:srgbClr val="00B050"/>
                </a:solidFill>
                <a:latin typeface="Monotype Corsiva" panose="03010101010201010101" pitchFamily="66" charset="0"/>
              </a:rPr>
              <a:t>0</a:t>
            </a:r>
            <a:r>
              <a:rPr lang="en-US" sz="2400" dirty="0">
                <a:solidFill>
                  <a:srgbClr val="00B050"/>
                </a:solidFill>
                <a:latin typeface="Monotype Corsiva" panose="03010101010201010101" pitchFamily="66" charset="0"/>
              </a:rPr>
              <a:t>, H</a:t>
            </a:r>
            <a:r>
              <a:rPr lang="en-US" sz="2400" dirty="0"/>
              <a:t>&gt;</a:t>
            </a:r>
          </a:p>
          <a:p>
            <a:r>
              <a:rPr lang="en-CA" altLang="zh-CN" sz="2400" b="1" dirty="0">
                <a:ea typeface="宋体" pitchFamily="2" charset="-122"/>
              </a:rPr>
              <a:t>E</a:t>
            </a:r>
            <a:r>
              <a:rPr lang="en-CA" altLang="zh-CN" sz="2400" dirty="0">
                <a:ea typeface="宋体" pitchFamily="2" charset="-122"/>
              </a:rPr>
              <a:t>nvironments</a:t>
            </a:r>
          </a:p>
          <a:p>
            <a:pPr lvl="1"/>
            <a:r>
              <a:rPr lang="en-CA" altLang="zh-CN" sz="2000" b="1" u="sng" dirty="0">
                <a:ea typeface="宋体" pitchFamily="2" charset="-122"/>
              </a:rPr>
              <a:t>C</a:t>
            </a:r>
            <a:r>
              <a:rPr lang="en-CA" altLang="zh-CN" sz="2000" u="sng" dirty="0">
                <a:ea typeface="宋体" pitchFamily="2" charset="-122"/>
              </a:rPr>
              <a:t>lasses</a:t>
            </a:r>
          </a:p>
          <a:p>
            <a:pPr lvl="1"/>
            <a:r>
              <a:rPr lang="en-CA" altLang="zh-CN" sz="2000" b="1" dirty="0">
                <a:ea typeface="宋体" pitchFamily="2" charset="-122"/>
              </a:rPr>
              <a:t>A</a:t>
            </a:r>
            <a:r>
              <a:rPr lang="en-CA" altLang="zh-CN" sz="2000" dirty="0">
                <a:ea typeface="宋体" pitchFamily="2" charset="-122"/>
              </a:rPr>
              <a:t>gents</a:t>
            </a:r>
          </a:p>
          <a:p>
            <a:pPr lvl="1"/>
            <a:r>
              <a:rPr lang="en-CA" altLang="zh-CN" sz="2000" b="1" dirty="0">
                <a:ea typeface="宋体" pitchFamily="2" charset="-122"/>
              </a:rPr>
              <a:t>R</a:t>
            </a:r>
            <a:r>
              <a:rPr lang="en-CA" altLang="zh-CN" sz="2000" dirty="0">
                <a:ea typeface="宋体" pitchFamily="2" charset="-122"/>
              </a:rPr>
              <a:t>oles</a:t>
            </a:r>
          </a:p>
          <a:p>
            <a:pPr lvl="1"/>
            <a:r>
              <a:rPr lang="en-CA" altLang="zh-CN" sz="2000" b="1" dirty="0">
                <a:ea typeface="宋体" pitchFamily="2" charset="-122"/>
              </a:rPr>
              <a:t>G</a:t>
            </a:r>
            <a:r>
              <a:rPr lang="en-CA" altLang="zh-CN" sz="2000" dirty="0">
                <a:ea typeface="宋体" pitchFamily="2" charset="-122"/>
              </a:rPr>
              <a:t>roups</a:t>
            </a:r>
          </a:p>
          <a:p>
            <a:pPr lvl="1"/>
            <a:r>
              <a:rPr lang="en-CA" altLang="zh-CN" sz="2000" b="1" u="sng" dirty="0">
                <a:ea typeface="宋体" pitchFamily="2" charset="-122"/>
              </a:rPr>
              <a:t>O</a:t>
            </a:r>
            <a:r>
              <a:rPr lang="en-CA" altLang="zh-CN" sz="2000" u="sng" dirty="0">
                <a:ea typeface="宋体" pitchFamily="2" charset="-122"/>
              </a:rPr>
              <a:t>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28635" y="6311752"/>
            <a:ext cx="1485900" cy="357188"/>
          </a:xfrm>
        </p:spPr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  <p:sp>
        <p:nvSpPr>
          <p:cNvPr id="6" name="TextBox 5"/>
          <p:cNvSpPr txBox="1"/>
          <p:nvPr/>
        </p:nvSpPr>
        <p:spPr>
          <a:xfrm>
            <a:off x="909231" y="4948359"/>
            <a:ext cx="2138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Object-Oriented (C, O)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3988" y="4280958"/>
            <a:ext cx="2710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Agent-Oriented (C,O,A,G)</a:t>
            </a:r>
            <a:r>
              <a:rPr lang="zh-CN" altLang="en-US" dirty="0"/>
              <a:t> </a:t>
            </a:r>
            <a:r>
              <a:rPr lang="en-US" dirty="0"/>
              <a:t>The Earth + The People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2679" y="2705782"/>
            <a:ext cx="25697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E-CARGO (C,O,A,R,E,G)</a:t>
            </a:r>
            <a:endParaRPr lang="en-US" altLang="zh-CN" dirty="0"/>
          </a:p>
          <a:p>
            <a:r>
              <a:rPr lang="en-US" dirty="0"/>
              <a:t>The Earth + The People</a:t>
            </a:r>
          </a:p>
          <a:p>
            <a:r>
              <a:rPr lang="en-US" dirty="0"/>
              <a:t>+ The Society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886FE6-7CB0-4841-921E-13740E86BE47}"/>
              </a:ext>
            </a:extLst>
          </p:cNvPr>
          <p:cNvSpPr txBox="1"/>
          <p:nvPr/>
        </p:nvSpPr>
        <p:spPr>
          <a:xfrm>
            <a:off x="1350695" y="5594690"/>
            <a:ext cx="774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A3CA00-7478-48E5-B34B-9C99CE87D442}"/>
              </a:ext>
            </a:extLst>
          </p:cNvPr>
          <p:cNvSpPr txBox="1"/>
          <p:nvPr/>
        </p:nvSpPr>
        <p:spPr>
          <a:xfrm>
            <a:off x="4349124" y="5587100"/>
            <a:ext cx="774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1990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9C346F-5941-45EF-9268-6BB919B3863A}"/>
              </a:ext>
            </a:extLst>
          </p:cNvPr>
          <p:cNvSpPr txBox="1"/>
          <p:nvPr/>
        </p:nvSpPr>
        <p:spPr>
          <a:xfrm>
            <a:off x="7080995" y="5642597"/>
            <a:ext cx="774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2010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C0110D-0801-4D7C-945A-D4A93697AAF3}"/>
              </a:ext>
            </a:extLst>
          </p:cNvPr>
          <p:cNvCxnSpPr>
            <a:cxnSpLocks/>
          </p:cNvCxnSpPr>
          <p:nvPr/>
        </p:nvCxnSpPr>
        <p:spPr bwMode="auto">
          <a:xfrm>
            <a:off x="1143000" y="5625244"/>
            <a:ext cx="7105804" cy="156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89632A3-B472-45E3-8D68-4CB16E0F4CE5}"/>
              </a:ext>
            </a:extLst>
          </p:cNvPr>
          <p:cNvCxnSpPr>
            <a:cxnSpLocks/>
          </p:cNvCxnSpPr>
          <p:nvPr/>
        </p:nvCxnSpPr>
        <p:spPr bwMode="auto">
          <a:xfrm flipV="1">
            <a:off x="8103547" y="2327987"/>
            <a:ext cx="0" cy="342716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F7C19B-CAE5-4B2F-AB4C-EC655B119D17}"/>
              </a:ext>
            </a:extLst>
          </p:cNvPr>
          <p:cNvSpPr txBox="1"/>
          <p:nvPr/>
        </p:nvSpPr>
        <p:spPr>
          <a:xfrm>
            <a:off x="7202204" y="2022688"/>
            <a:ext cx="1975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Easiness to use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78CE0B-2788-4DAE-A77F-D9C8AA5F59B7}"/>
              </a:ext>
            </a:extLst>
          </p:cNvPr>
          <p:cNvSpPr txBox="1"/>
          <p:nvPr/>
        </p:nvSpPr>
        <p:spPr>
          <a:xfrm>
            <a:off x="7815700" y="5804001"/>
            <a:ext cx="753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27BE72-E200-4A36-ADF7-5913CA960499}"/>
              </a:ext>
            </a:extLst>
          </p:cNvPr>
          <p:cNvSpPr/>
          <p:nvPr/>
        </p:nvSpPr>
        <p:spPr>
          <a:xfrm>
            <a:off x="435944" y="5846572"/>
            <a:ext cx="264030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Everything is an object!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4AD0D1-BFFF-1C5B-7CA6-1C11F733A60A}"/>
              </a:ext>
            </a:extLst>
          </p:cNvPr>
          <p:cNvSpPr/>
          <p:nvPr/>
        </p:nvSpPr>
        <p:spPr>
          <a:xfrm>
            <a:off x="4647538" y="5105351"/>
            <a:ext cx="286597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Something is not an object!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2FF8A8-5610-DE8E-1E84-CECD26C713B8}"/>
              </a:ext>
            </a:extLst>
          </p:cNvPr>
          <p:cNvSpPr/>
          <p:nvPr/>
        </p:nvSpPr>
        <p:spPr>
          <a:xfrm>
            <a:off x="5153469" y="1261732"/>
            <a:ext cx="409747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Something is between an object and an agent!</a:t>
            </a:r>
          </a:p>
        </p:txBody>
      </p:sp>
    </p:spTree>
    <p:extLst>
      <p:ext uri="{BB962C8B-B14F-4D97-AF65-F5344CB8AC3E}">
        <p14:creationId xmlns:p14="http://schemas.microsoft.com/office/powerpoint/2010/main" val="378291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102F5-F50A-CA7C-EE47-883D89F7E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947" y="819974"/>
            <a:ext cx="5829300" cy="682625"/>
          </a:xfrm>
        </p:spPr>
        <p:txBody>
          <a:bodyPr/>
          <a:lstStyle/>
          <a:p>
            <a:r>
              <a:rPr lang="en-US" sz="4000" dirty="0"/>
              <a:t>&lt;</a:t>
            </a:r>
            <a:r>
              <a:rPr lang="en-US" sz="4000" dirty="0">
                <a:latin typeface="Monotype Corsiva" panose="03010101010201010101" pitchFamily="66" charset="0"/>
              </a:rPr>
              <a:t>C, O, A, </a:t>
            </a:r>
            <a:r>
              <a:rPr lang="en-US" sz="4000" dirty="0">
                <a:solidFill>
                  <a:srgbClr val="00B050"/>
                </a:solidFill>
                <a:latin typeface="Monotype Corsiva" panose="03010101010201010101" pitchFamily="66" charset="0"/>
              </a:rPr>
              <a:t>M,</a:t>
            </a:r>
            <a:r>
              <a:rPr lang="en-US" sz="4000" dirty="0">
                <a:latin typeface="Monotype Corsiva" panose="03010101010201010101" pitchFamily="66" charset="0"/>
              </a:rPr>
              <a:t> R, E, G, </a:t>
            </a:r>
            <a:r>
              <a:rPr lang="en-US" sz="4000" dirty="0">
                <a:solidFill>
                  <a:srgbClr val="00B050"/>
                </a:solidFill>
                <a:latin typeface="Monotype Corsiva" panose="03010101010201010101" pitchFamily="66" charset="0"/>
              </a:rPr>
              <a:t>s</a:t>
            </a:r>
            <a:r>
              <a:rPr lang="en-US" sz="4000" baseline="-25000" dirty="0">
                <a:solidFill>
                  <a:srgbClr val="00B050"/>
                </a:solidFill>
                <a:latin typeface="Monotype Corsiva" panose="03010101010201010101" pitchFamily="66" charset="0"/>
              </a:rPr>
              <a:t>0</a:t>
            </a:r>
            <a:r>
              <a:rPr lang="en-US" sz="4000" dirty="0">
                <a:solidFill>
                  <a:srgbClr val="00B050"/>
                </a:solidFill>
                <a:latin typeface="Monotype Corsiva" panose="03010101010201010101" pitchFamily="66" charset="0"/>
              </a:rPr>
              <a:t>, H</a:t>
            </a:r>
            <a:r>
              <a:rPr lang="en-US" sz="4000" dirty="0"/>
              <a:t>&gt;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97BBF-DF0E-3225-224A-2B42EA7B0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981F16E-AB2F-B690-649E-A7E6A644300B}"/>
              </a:ext>
            </a:extLst>
          </p:cNvPr>
          <p:cNvSpPr txBox="1">
            <a:spLocks/>
          </p:cNvSpPr>
          <p:nvPr/>
        </p:nvSpPr>
        <p:spPr bwMode="auto">
          <a:xfrm>
            <a:off x="1327405" y="2298255"/>
            <a:ext cx="4888992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4000" kern="0" dirty="0">
                <a:latin typeface="Monotype Corsiva" panose="03010101010201010101" pitchFamily="66" charset="0"/>
              </a:rPr>
              <a:t>&lt;E, C, A, R, G, </a:t>
            </a:r>
            <a:r>
              <a:rPr lang="en-US" sz="3600" kern="0" dirty="0">
                <a:latin typeface="Monotype Corsiva" panose="03010101010201010101" pitchFamily="66" charset="0"/>
              </a:rPr>
              <a:t>O&gt;</a:t>
            </a:r>
            <a:endParaRPr lang="en-CA" kern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836CEE-9A51-2879-17CE-17CC60A5C04E}"/>
              </a:ext>
            </a:extLst>
          </p:cNvPr>
          <p:cNvSpPr txBox="1">
            <a:spLocks/>
          </p:cNvSpPr>
          <p:nvPr/>
        </p:nvSpPr>
        <p:spPr bwMode="auto">
          <a:xfrm>
            <a:off x="2554794" y="3837226"/>
            <a:ext cx="2345819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4000" kern="0" dirty="0">
                <a:latin typeface="Monotype Corsiva" panose="03010101010201010101" pitchFamily="66" charset="0"/>
              </a:rPr>
              <a:t>&lt;O, A, R&gt;</a:t>
            </a:r>
            <a:endParaRPr lang="en-CA" kern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F33D34-F651-FA32-6054-60279EA6803E}"/>
              </a:ext>
            </a:extLst>
          </p:cNvPr>
          <p:cNvSpPr txBox="1">
            <a:spLocks/>
          </p:cNvSpPr>
          <p:nvPr/>
        </p:nvSpPr>
        <p:spPr bwMode="auto">
          <a:xfrm>
            <a:off x="3200400" y="5159106"/>
            <a:ext cx="1054608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4000" kern="0" dirty="0">
                <a:latin typeface="Monotype Corsiva" panose="03010101010201010101" pitchFamily="66" charset="0"/>
              </a:rPr>
              <a:t>&lt;R&gt;</a:t>
            </a:r>
            <a:endParaRPr lang="en-CA" kern="0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63E86CC0-7395-3023-4C3D-7B31FD8908BF}"/>
              </a:ext>
            </a:extLst>
          </p:cNvPr>
          <p:cNvSpPr/>
          <p:nvPr/>
        </p:nvSpPr>
        <p:spPr bwMode="auto">
          <a:xfrm>
            <a:off x="3549397" y="4626303"/>
            <a:ext cx="381000" cy="493712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345DB6DE-A823-989B-599D-8AFF22DEEF2E}"/>
              </a:ext>
            </a:extLst>
          </p:cNvPr>
          <p:cNvSpPr/>
          <p:nvPr/>
        </p:nvSpPr>
        <p:spPr bwMode="auto">
          <a:xfrm>
            <a:off x="3549397" y="3102660"/>
            <a:ext cx="381000" cy="493712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3579583F-35BA-B3D0-57A7-386ACB11906B}"/>
              </a:ext>
            </a:extLst>
          </p:cNvPr>
          <p:cNvSpPr/>
          <p:nvPr/>
        </p:nvSpPr>
        <p:spPr bwMode="auto">
          <a:xfrm>
            <a:off x="3549397" y="1685354"/>
            <a:ext cx="381000" cy="493712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754B3F-CBAA-CA0F-1FA9-22B135F28046}"/>
              </a:ext>
            </a:extLst>
          </p:cNvPr>
          <p:cNvSpPr txBox="1"/>
          <p:nvPr/>
        </p:nvSpPr>
        <p:spPr>
          <a:xfrm>
            <a:off x="6126477" y="861821"/>
            <a:ext cx="280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Connective thinking reveals systems.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EF814D-E081-123E-F0D9-ACB0F225023B}"/>
              </a:ext>
            </a:extLst>
          </p:cNvPr>
          <p:cNvSpPr txBox="1"/>
          <p:nvPr/>
        </p:nvSpPr>
        <p:spPr>
          <a:xfrm>
            <a:off x="6302499" y="5073849"/>
            <a:ext cx="2299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Thinking originates from roles.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B8AE03-2C88-E8AE-C55D-BB0349891320}"/>
              </a:ext>
            </a:extLst>
          </p:cNvPr>
          <p:cNvSpPr txBox="1"/>
          <p:nvPr/>
        </p:nvSpPr>
        <p:spPr>
          <a:xfrm>
            <a:off x="6092949" y="3827881"/>
            <a:ext cx="2871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Role thinking reveals</a:t>
            </a:r>
          </a:p>
          <a:p>
            <a:pPr algn="ctr"/>
            <a:r>
              <a:rPr lang="en-CA" dirty="0"/>
              <a:t>objects and agents.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773CDE-AF46-8FCC-79E3-2C5920250157}"/>
              </a:ext>
            </a:extLst>
          </p:cNvPr>
          <p:cNvSpPr txBox="1"/>
          <p:nvPr/>
        </p:nvSpPr>
        <p:spPr>
          <a:xfrm>
            <a:off x="6188199" y="2247063"/>
            <a:ext cx="2528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Collective thinking reveals  </a:t>
            </a:r>
            <a:r>
              <a:rPr lang="en-US" kern="0" dirty="0">
                <a:latin typeface="Monotype Corsiva" panose="03010101010201010101" pitchFamily="66" charset="0"/>
              </a:rPr>
              <a:t>E, C, G.</a:t>
            </a:r>
            <a:endParaRPr lang="en-CA" kern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8D1371-1197-E379-B63F-438F4282A8E1}"/>
              </a:ext>
            </a:extLst>
          </p:cNvPr>
          <p:cNvSpPr/>
          <p:nvPr/>
        </p:nvSpPr>
        <p:spPr>
          <a:xfrm>
            <a:off x="416621" y="4519851"/>
            <a:ext cx="23458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CA" sz="2400" dirty="0"/>
              <a:t>Role-Based</a:t>
            </a:r>
          </a:p>
          <a:p>
            <a:r>
              <a:rPr lang="en-CA" sz="2400" dirty="0"/>
              <a:t>Thinking</a:t>
            </a:r>
          </a:p>
          <a:p>
            <a:r>
              <a:rPr lang="en-CA" sz="2400" dirty="0"/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1351796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991E1-AD72-4BF9-A4C3-BF264D658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2" y="304800"/>
            <a:ext cx="5306460" cy="1120049"/>
          </a:xfrm>
        </p:spPr>
        <p:txBody>
          <a:bodyPr/>
          <a:lstStyle/>
          <a:p>
            <a:pPr algn="ctr"/>
            <a:r>
              <a:rPr lang="en-US" sz="3200" dirty="0"/>
              <a:t>E-CARGO: An Aesthetic 3-D Model</a:t>
            </a:r>
            <a:endParaRPr lang="en-US" sz="3200" b="1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43ECE87-CC12-4ACA-AD25-B76093F81434}"/>
              </a:ext>
            </a:extLst>
          </p:cNvPr>
          <p:cNvGrpSpPr/>
          <p:nvPr/>
        </p:nvGrpSpPr>
        <p:grpSpPr>
          <a:xfrm>
            <a:off x="972189" y="1656427"/>
            <a:ext cx="7490102" cy="5201573"/>
            <a:chOff x="215900" y="0"/>
            <a:chExt cx="3720084" cy="2463800"/>
          </a:xfrm>
        </p:grpSpPr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F380FC71-8BD4-494A-9D33-5CC81B5C273B}"/>
                </a:ext>
              </a:extLst>
            </p:cNvPr>
            <p:cNvSpPr/>
            <p:nvPr/>
          </p:nvSpPr>
          <p:spPr>
            <a:xfrm>
              <a:off x="2654300" y="209550"/>
              <a:ext cx="857250" cy="706755"/>
            </a:xfrm>
            <a:prstGeom prst="cube">
              <a:avLst>
                <a:gd name="adj" fmla="val 39655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4400"/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DD7E1D0-A64A-4179-A35B-49818814C94E}"/>
                </a:ext>
              </a:extLst>
            </p:cNvPr>
            <p:cNvCxnSpPr/>
            <p:nvPr/>
          </p:nvCxnSpPr>
          <p:spPr>
            <a:xfrm flipV="1">
              <a:off x="342900" y="234950"/>
              <a:ext cx="1947545" cy="2067560"/>
            </a:xfrm>
            <a:prstGeom prst="straightConnector1">
              <a:avLst/>
            </a:prstGeom>
            <a:ln w="127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 Box 2">
              <a:extLst>
                <a:ext uri="{FF2B5EF4-FFF2-40B4-BE49-F238E27FC236}">
                  <a16:creationId xmlns:a16="http://schemas.microsoft.com/office/drawing/2014/main" id="{1C1ECD16-E96D-419F-8097-E121FE8D3D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1784" y="2038350"/>
              <a:ext cx="584200" cy="27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Object</a:t>
              </a:r>
            </a:p>
          </p:txBody>
        </p:sp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2E7DE999-79D5-4527-8E16-9F9ED20786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900" y="0"/>
              <a:ext cx="692150" cy="27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Role</a:t>
              </a:r>
            </a:p>
          </p:txBody>
        </p:sp>
        <p:sp>
          <p:nvSpPr>
            <p:cNvPr id="56" name="Text Box 2">
              <a:extLst>
                <a:ext uri="{FF2B5EF4-FFF2-40B4-BE49-F238E27FC236}">
                  <a16:creationId xmlns:a16="http://schemas.microsoft.com/office/drawing/2014/main" id="{994246C1-D878-4D87-9950-349C7473B5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5950" y="0"/>
              <a:ext cx="692150" cy="25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80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Agent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A39CA5F-EE84-43A9-BEA5-ADCD349517ED}"/>
                </a:ext>
              </a:extLst>
            </p:cNvPr>
            <p:cNvCxnSpPr/>
            <p:nvPr/>
          </p:nvCxnSpPr>
          <p:spPr>
            <a:xfrm>
              <a:off x="2432050" y="2292350"/>
              <a:ext cx="575733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15F3D35-395C-4A1B-851D-D253A96875D9}"/>
                </a:ext>
              </a:extLst>
            </p:cNvPr>
            <p:cNvSpPr/>
            <p:nvPr/>
          </p:nvSpPr>
          <p:spPr>
            <a:xfrm>
              <a:off x="2432050" y="692150"/>
              <a:ext cx="592455" cy="461434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4400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3D2AE1D-00C4-4C0B-8022-B1FC769CC3B4}"/>
                </a:ext>
              </a:extLst>
            </p:cNvPr>
            <p:cNvCxnSpPr/>
            <p:nvPr/>
          </p:nvCxnSpPr>
          <p:spPr>
            <a:xfrm>
              <a:off x="2432050" y="1162050"/>
              <a:ext cx="0" cy="109093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CA38EDF-022E-44FE-88A6-2F3AD573239B}"/>
                </a:ext>
              </a:extLst>
            </p:cNvPr>
            <p:cNvCxnSpPr/>
            <p:nvPr/>
          </p:nvCxnSpPr>
          <p:spPr>
            <a:xfrm>
              <a:off x="3009900" y="1155700"/>
              <a:ext cx="0" cy="112712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C379315-16AF-49E5-9B21-D3962A02C810}"/>
                </a:ext>
              </a:extLst>
            </p:cNvPr>
            <p:cNvCxnSpPr/>
            <p:nvPr/>
          </p:nvCxnSpPr>
          <p:spPr>
            <a:xfrm>
              <a:off x="355600" y="1162050"/>
              <a:ext cx="20828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1CC9960-834E-4651-A18F-3D760D2F4F74}"/>
                </a:ext>
              </a:extLst>
            </p:cNvPr>
            <p:cNvCxnSpPr/>
            <p:nvPr/>
          </p:nvCxnSpPr>
          <p:spPr>
            <a:xfrm>
              <a:off x="349250" y="711200"/>
              <a:ext cx="20447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56E78EA-B3DC-4A83-AE9B-CC17D28B6D7B}"/>
                </a:ext>
              </a:extLst>
            </p:cNvPr>
            <p:cNvCxnSpPr/>
            <p:nvPr/>
          </p:nvCxnSpPr>
          <p:spPr>
            <a:xfrm>
              <a:off x="2616200" y="908050"/>
              <a:ext cx="0" cy="11303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4733456-355D-4BE8-AC03-41E6C76FDA59}"/>
                </a:ext>
              </a:extLst>
            </p:cNvPr>
            <p:cNvCxnSpPr/>
            <p:nvPr/>
          </p:nvCxnSpPr>
          <p:spPr>
            <a:xfrm>
              <a:off x="3200400" y="927100"/>
              <a:ext cx="0" cy="11239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BF8B932-8EF7-4F8E-AEF7-37451FFC66A5}"/>
                </a:ext>
              </a:extLst>
            </p:cNvPr>
            <p:cNvCxnSpPr/>
            <p:nvPr/>
          </p:nvCxnSpPr>
          <p:spPr>
            <a:xfrm>
              <a:off x="674302" y="906309"/>
              <a:ext cx="206375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6AEAAA5-1ED9-4D72-B1C6-81E8258C6C37}"/>
                </a:ext>
              </a:extLst>
            </p:cNvPr>
            <p:cNvCxnSpPr/>
            <p:nvPr/>
          </p:nvCxnSpPr>
          <p:spPr>
            <a:xfrm>
              <a:off x="654050" y="482600"/>
              <a:ext cx="19558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2F99882-CE94-4210-A367-7E35026C9E3E}"/>
                </a:ext>
              </a:extLst>
            </p:cNvPr>
            <p:cNvCxnSpPr/>
            <p:nvPr/>
          </p:nvCxnSpPr>
          <p:spPr>
            <a:xfrm>
              <a:off x="933450" y="628650"/>
              <a:ext cx="254190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01DDC36D-7E19-4479-BB83-1A81538946C0}"/>
                </a:ext>
              </a:extLst>
            </p:cNvPr>
            <p:cNvCxnSpPr/>
            <p:nvPr/>
          </p:nvCxnSpPr>
          <p:spPr>
            <a:xfrm>
              <a:off x="857250" y="196850"/>
              <a:ext cx="2400300" cy="825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86EACAB-2A21-496C-8A92-9CAC4A50DFFE}"/>
                </a:ext>
              </a:extLst>
            </p:cNvPr>
            <p:cNvCxnSpPr/>
            <p:nvPr/>
          </p:nvCxnSpPr>
          <p:spPr>
            <a:xfrm flipH="1">
              <a:off x="2895600" y="1308100"/>
              <a:ext cx="768350" cy="11557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D6D0CD7-6886-4739-8351-92C95873B7EF}"/>
                </a:ext>
              </a:extLst>
            </p:cNvPr>
            <p:cNvCxnSpPr/>
            <p:nvPr/>
          </p:nvCxnSpPr>
          <p:spPr>
            <a:xfrm flipH="1">
              <a:off x="2311400" y="1295400"/>
              <a:ext cx="768350" cy="11557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A0403EC-A7AC-4109-90C3-596C025E1691}"/>
                </a:ext>
              </a:extLst>
            </p:cNvPr>
            <p:cNvCxnSpPr/>
            <p:nvPr/>
          </p:nvCxnSpPr>
          <p:spPr>
            <a:xfrm>
              <a:off x="2908300" y="146050"/>
              <a:ext cx="0" cy="14478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8B4BBC6-1542-44A0-AAF9-4E0F59F0DEE5}"/>
                </a:ext>
              </a:extLst>
            </p:cNvPr>
            <p:cNvCxnSpPr/>
            <p:nvPr/>
          </p:nvCxnSpPr>
          <p:spPr>
            <a:xfrm>
              <a:off x="3492500" y="152400"/>
              <a:ext cx="0" cy="14478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8A44A444-0DD4-4C8D-9706-051BAA236C00}"/>
                </a:ext>
              </a:extLst>
            </p:cNvPr>
            <p:cNvCxnSpPr/>
            <p:nvPr/>
          </p:nvCxnSpPr>
          <p:spPr>
            <a:xfrm flipH="1">
              <a:off x="349250" y="146050"/>
              <a:ext cx="1174750" cy="101790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282AD83-A00C-47FE-B7D5-4AE64C8839AB}"/>
                </a:ext>
              </a:extLst>
            </p:cNvPr>
            <p:cNvCxnSpPr/>
            <p:nvPr/>
          </p:nvCxnSpPr>
          <p:spPr>
            <a:xfrm flipH="1">
              <a:off x="308517" y="135927"/>
              <a:ext cx="723900" cy="58991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 Box 2">
              <a:extLst>
                <a:ext uri="{FF2B5EF4-FFF2-40B4-BE49-F238E27FC236}">
                  <a16:creationId xmlns:a16="http://schemas.microsoft.com/office/drawing/2014/main" id="{CFAC1880-3446-4613-A6B4-BB5C9C4745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2915" y="1945571"/>
              <a:ext cx="1037334" cy="410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Classes </a:t>
              </a: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(An object set)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6" name="Text Box 2">
              <a:extLst>
                <a:ext uri="{FF2B5EF4-FFF2-40B4-BE49-F238E27FC236}">
                  <a16:creationId xmlns:a16="http://schemas.microsoft.com/office/drawing/2014/main" id="{6430C592-FE96-46F8-9F6F-D708B67685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1400" y="723900"/>
              <a:ext cx="854710" cy="389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An </a:t>
              </a: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environment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7" name="Text Box 2">
              <a:extLst>
                <a:ext uri="{FF2B5EF4-FFF2-40B4-BE49-F238E27FC236}">
                  <a16:creationId xmlns:a16="http://schemas.microsoft.com/office/drawing/2014/main" id="{16156BFA-AE8A-4EA4-9AA2-18B240ACB7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9550" y="196850"/>
              <a:ext cx="818515" cy="486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group (team)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6F27626-E96F-4859-940E-3D4A33A4EBC7}"/>
                </a:ext>
              </a:extLst>
            </p:cNvPr>
            <p:cNvCxnSpPr/>
            <p:nvPr/>
          </p:nvCxnSpPr>
          <p:spPr>
            <a:xfrm>
              <a:off x="654050" y="361950"/>
              <a:ext cx="0" cy="15430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727FF3A-9972-4431-A16D-00E70F10ECEF}"/>
                </a:ext>
              </a:extLst>
            </p:cNvPr>
            <p:cNvCxnSpPr/>
            <p:nvPr/>
          </p:nvCxnSpPr>
          <p:spPr>
            <a:xfrm>
              <a:off x="984250" y="120650"/>
              <a:ext cx="0" cy="15176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4C70CA4-353A-4016-B411-2D88E2BA70AA}"/>
                </a:ext>
              </a:extLst>
            </p:cNvPr>
            <p:cNvCxnSpPr/>
            <p:nvPr/>
          </p:nvCxnSpPr>
          <p:spPr>
            <a:xfrm>
              <a:off x="2609850" y="1987550"/>
              <a:ext cx="592667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2F7DB10-03A7-44AE-B4EF-580755A883C7}"/>
                </a:ext>
              </a:extLst>
            </p:cNvPr>
            <p:cNvCxnSpPr/>
            <p:nvPr/>
          </p:nvCxnSpPr>
          <p:spPr>
            <a:xfrm>
              <a:off x="349250" y="241300"/>
              <a:ext cx="0" cy="2048510"/>
            </a:xfrm>
            <a:prstGeom prst="line">
              <a:avLst/>
            </a:prstGeom>
            <a:ln w="12700">
              <a:solidFill>
                <a:srgbClr val="00B0F0"/>
              </a:solidFill>
              <a:prstDash val="solid"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 Box 2">
              <a:extLst>
                <a:ext uri="{FF2B5EF4-FFF2-40B4-BE49-F238E27FC236}">
                  <a16:creationId xmlns:a16="http://schemas.microsoft.com/office/drawing/2014/main" id="{3909F5A2-9BB4-40BD-B1E6-32ACB970C3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845" y="334300"/>
              <a:ext cx="795655" cy="265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An assignment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3" name="Text Box 2">
              <a:extLst>
                <a:ext uri="{FF2B5EF4-FFF2-40B4-BE49-F238E27FC236}">
                  <a16:creationId xmlns:a16="http://schemas.microsoft.com/office/drawing/2014/main" id="{FCD265A6-B07C-4F3A-A2C3-F72F7E6D0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1450" y="1636559"/>
              <a:ext cx="692150" cy="255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 raw group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F328077-77E0-48DF-902B-537ABF5D3DF9}"/>
                </a:ext>
              </a:extLst>
            </p:cNvPr>
            <p:cNvCxnSpPr/>
            <p:nvPr/>
          </p:nvCxnSpPr>
          <p:spPr>
            <a:xfrm>
              <a:off x="349250" y="2292350"/>
              <a:ext cx="3162300" cy="0"/>
            </a:xfrm>
            <a:prstGeom prst="line">
              <a:avLst/>
            </a:prstGeom>
            <a:ln w="12700">
              <a:solidFill>
                <a:srgbClr val="00B0F0"/>
              </a:solidFill>
              <a:prstDash val="solid"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84D92B1-9A22-4F84-9327-850C391346E4}"/>
                </a:ext>
              </a:extLst>
            </p:cNvPr>
            <p:cNvCxnSpPr/>
            <p:nvPr/>
          </p:nvCxnSpPr>
          <p:spPr>
            <a:xfrm flipH="1">
              <a:off x="2393950" y="69850"/>
              <a:ext cx="687917" cy="66349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CE78707-260F-4CB5-B673-499CCAB48E07}"/>
                </a:ext>
              </a:extLst>
            </p:cNvPr>
            <p:cNvCxnSpPr/>
            <p:nvPr/>
          </p:nvCxnSpPr>
          <p:spPr>
            <a:xfrm flipH="1">
              <a:off x="3009900" y="76200"/>
              <a:ext cx="658284" cy="63491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70E705B-0F72-4F36-8BDF-28ECA5DEFE11}"/>
                </a:ext>
              </a:extLst>
            </p:cNvPr>
            <p:cNvCxnSpPr/>
            <p:nvPr/>
          </p:nvCxnSpPr>
          <p:spPr>
            <a:xfrm flipH="1">
              <a:off x="3003550" y="533400"/>
              <a:ext cx="605155" cy="60388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3149044-0B8B-43A5-9D02-854CCBCCE5E1}"/>
                </a:ext>
              </a:extLst>
            </p:cNvPr>
            <p:cNvCxnSpPr/>
            <p:nvPr/>
          </p:nvCxnSpPr>
          <p:spPr>
            <a:xfrm>
              <a:off x="336550" y="717550"/>
              <a:ext cx="0" cy="44450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 Box 2">
              <a:extLst>
                <a:ext uri="{FF2B5EF4-FFF2-40B4-BE49-F238E27FC236}">
                  <a16:creationId xmlns:a16="http://schemas.microsoft.com/office/drawing/2014/main" id="{C0B07386-555D-4E12-96FB-1CF6E1C685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928" y="756021"/>
              <a:ext cx="661924" cy="225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 role set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988C61AE-90B3-4DD0-BD6A-77ACB5BAFF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0400" y="1593850"/>
              <a:ext cx="351155" cy="374650"/>
            </a:xfrm>
            <a:prstGeom prst="line">
              <a:avLst/>
            </a:prstGeom>
            <a:ln w="508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 Box 2">
              <a:extLst>
                <a:ext uri="{FF2B5EF4-FFF2-40B4-BE49-F238E27FC236}">
                  <a16:creationId xmlns:a16="http://schemas.microsoft.com/office/drawing/2014/main" id="{BB058B25-4711-4011-B940-A0CDFF6379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682" y="1626992"/>
              <a:ext cx="740665" cy="244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An agent set</a:t>
              </a:r>
              <a:endParaRPr lang="en-US" sz="2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C774D274-A7E7-4D25-B309-6DB497287B47}"/>
                </a:ext>
              </a:extLst>
            </p:cNvPr>
            <p:cNvCxnSpPr/>
            <p:nvPr/>
          </p:nvCxnSpPr>
          <p:spPr>
            <a:xfrm flipH="1">
              <a:off x="2654300" y="76200"/>
              <a:ext cx="859367" cy="828857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87D483EE-DBD6-4E01-AC05-3F9E608042C1}"/>
                </a:ext>
              </a:extLst>
            </p:cNvPr>
            <p:cNvCxnSpPr/>
            <p:nvPr/>
          </p:nvCxnSpPr>
          <p:spPr>
            <a:xfrm>
              <a:off x="838200" y="1600200"/>
              <a:ext cx="2637155" cy="635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E89B831E-43E9-48C2-9EAB-13CA0D499844}"/>
                </a:ext>
              </a:extLst>
            </p:cNvPr>
            <p:cNvCxnSpPr/>
            <p:nvPr/>
          </p:nvCxnSpPr>
          <p:spPr>
            <a:xfrm>
              <a:off x="603250" y="1968500"/>
              <a:ext cx="20828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7CA4F97-29F2-409E-9BD0-1B6B1C3564E8}"/>
              </a:ext>
            </a:extLst>
          </p:cNvPr>
          <p:cNvCxnSpPr>
            <a:cxnSpLocks/>
          </p:cNvCxnSpPr>
          <p:nvPr/>
        </p:nvCxnSpPr>
        <p:spPr>
          <a:xfrm flipH="1">
            <a:off x="5535062" y="6517484"/>
            <a:ext cx="1164145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6B4084B-3867-7556-D828-B6AFE92B586F}"/>
              </a:ext>
            </a:extLst>
          </p:cNvPr>
          <p:cNvSpPr txBox="1"/>
          <p:nvPr/>
        </p:nvSpPr>
        <p:spPr>
          <a:xfrm>
            <a:off x="6268003" y="255845"/>
            <a:ext cx="22447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Agents</a:t>
            </a:r>
            <a:r>
              <a:rPr lang="en-US" sz="2000" dirty="0"/>
              <a:t> play </a:t>
            </a:r>
            <a:r>
              <a:rPr lang="en-US" sz="2000" b="1" dirty="0"/>
              <a:t>Roles</a:t>
            </a:r>
            <a:r>
              <a:rPr lang="en-US" sz="2000" dirty="0"/>
              <a:t> by </a:t>
            </a:r>
            <a:r>
              <a:rPr lang="en-US" altLang="zh-CN" sz="2000" dirty="0"/>
              <a:t>sharing </a:t>
            </a:r>
            <a:r>
              <a:rPr lang="en-US" altLang="zh-CN" sz="2000" b="1" dirty="0"/>
              <a:t>Objects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42902415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07AAE63-7D85-430F-B2F3-7F7444CD8277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charset="-122"/>
              </a:rPr>
              <a:t>The</a:t>
            </a:r>
            <a:r>
              <a:rPr lang="en-US" dirty="0"/>
              <a:t> views on an agent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2828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CA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062896"/>
              </p:ext>
            </p:extLst>
          </p:nvPr>
        </p:nvGraphicFramePr>
        <p:xfrm>
          <a:off x="685800" y="2514600"/>
          <a:ext cx="4198938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3512483" imgH="1779621" progId="Visio.Drawing.11">
                  <p:embed/>
                </p:oleObj>
              </mc:Choice>
              <mc:Fallback>
                <p:oleObj name="Visio" r:id="rId3" imgW="3512483" imgH="1779621" progId="Visio.Drawing.11">
                  <p:embed/>
                  <p:pic>
                    <p:nvPicPr>
                      <p:cNvPr id="163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4198938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85701"/>
              </p:ext>
            </p:extLst>
          </p:nvPr>
        </p:nvGraphicFramePr>
        <p:xfrm>
          <a:off x="5257800" y="2209800"/>
          <a:ext cx="3305175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2497500" imgH="2474703" progId="Visio.Drawing.11">
                  <p:embed/>
                </p:oleObj>
              </mc:Choice>
              <mc:Fallback>
                <p:oleObj name="Visio" r:id="rId5" imgW="2497500" imgH="2474703" progId="Visio.Drawing.11">
                  <p:embed/>
                  <p:pic>
                    <p:nvPicPr>
                      <p:cNvPr id="163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209800"/>
                        <a:ext cx="3305175" cy="326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Box 10"/>
          <p:cNvSpPr txBox="1">
            <a:spLocks noChangeArrowheads="1"/>
          </p:cNvSpPr>
          <p:nvPr/>
        </p:nvSpPr>
        <p:spPr bwMode="auto">
          <a:xfrm>
            <a:off x="5562600" y="5257800"/>
            <a:ext cx="3133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CA"/>
              <a:t>An agent is playing roles.</a:t>
            </a:r>
          </a:p>
        </p:txBody>
      </p:sp>
      <p:sp>
        <p:nvSpPr>
          <p:cNvPr id="16392" name="TextBox 11"/>
          <p:cNvSpPr txBox="1">
            <a:spLocks noChangeArrowheads="1"/>
          </p:cNvSpPr>
          <p:nvPr/>
        </p:nvSpPr>
        <p:spPr bwMode="auto">
          <a:xfrm>
            <a:off x="1143000" y="5029200"/>
            <a:ext cx="3276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CA" dirty="0"/>
              <a:t>A role is the interface for an agent to interact with others.</a:t>
            </a:r>
          </a:p>
        </p:txBody>
      </p:sp>
    </p:spTree>
    <p:extLst>
      <p:ext uri="{BB962C8B-B14F-4D97-AF65-F5344CB8AC3E}">
        <p14:creationId xmlns:p14="http://schemas.microsoft.com/office/powerpoint/2010/main" val="982852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CADBB-F049-4F8F-33B9-BF05AF63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58946" y="3743490"/>
            <a:ext cx="6142684" cy="2209213"/>
          </a:xfrm>
        </p:spPr>
        <p:txBody>
          <a:bodyPr/>
          <a:lstStyle/>
          <a:p>
            <a:pPr algn="ctr"/>
            <a:r>
              <a:rPr lang="en-US" sz="2400" dirty="0"/>
              <a:t>A snapshot </a:t>
            </a:r>
            <a:r>
              <a:rPr lang="en-US" sz="2400" u="sng" dirty="0"/>
              <a:t>at a time </a:t>
            </a:r>
            <a:r>
              <a:rPr lang="en-US" sz="2400" dirty="0"/>
              <a:t>of </a:t>
            </a:r>
            <a:br>
              <a:rPr lang="en-US" sz="2400" dirty="0"/>
            </a:br>
            <a:r>
              <a:rPr lang="en-US" sz="2400" dirty="0"/>
              <a:t>interactions of people</a:t>
            </a:r>
            <a:br>
              <a:rPr lang="en-US" sz="2400" dirty="0"/>
            </a:br>
            <a:r>
              <a:rPr lang="en-US" sz="2400" dirty="0"/>
              <a:t>using E-CARGO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9F5DDC-3B9C-57B7-1BA2-EA73724FF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3CD3040B-F48D-7C08-24D7-F1630A76A8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793051"/>
              </p:ext>
            </p:extLst>
          </p:nvPr>
        </p:nvGraphicFramePr>
        <p:xfrm>
          <a:off x="1651689" y="816014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946469" imgH="1428750" progId="Visio.Drawing.11">
                  <p:embed/>
                </p:oleObj>
              </mc:Choice>
              <mc:Fallback>
                <p:oleObj name="Visio" r:id="rId2" imgW="2946469" imgH="1428750" progId="Visio.Drawing.11">
                  <p:embed/>
                  <p:pic>
                    <p:nvPicPr>
                      <p:cNvPr id="5" name="Object 5">
                        <a:extLst>
                          <a:ext uri="{FF2B5EF4-FFF2-40B4-BE49-F238E27FC236}">
                            <a16:creationId xmlns:a16="http://schemas.microsoft.com/office/drawing/2014/main" id="{3CD3040B-F48D-7C08-24D7-F1630A76A8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689" y="816014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>
            <a:extLst>
              <a:ext uri="{FF2B5EF4-FFF2-40B4-BE49-F238E27FC236}">
                <a16:creationId xmlns:a16="http://schemas.microsoft.com/office/drawing/2014/main" id="{D4DA9669-F009-7F0D-2912-D3C85C8AD3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470966"/>
              </p:ext>
            </p:extLst>
          </p:nvPr>
        </p:nvGraphicFramePr>
        <p:xfrm>
          <a:off x="3124471" y="1543892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7" name="Object 5">
                        <a:extLst>
                          <a:ext uri="{FF2B5EF4-FFF2-40B4-BE49-F238E27FC236}">
                            <a16:creationId xmlns:a16="http://schemas.microsoft.com/office/drawing/2014/main" id="{D4DA9669-F009-7F0D-2912-D3C85C8AD3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471" y="1543892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>
            <a:extLst>
              <a:ext uri="{FF2B5EF4-FFF2-40B4-BE49-F238E27FC236}">
                <a16:creationId xmlns:a16="http://schemas.microsoft.com/office/drawing/2014/main" id="{B50E5373-2C55-8D61-CE82-6DDC7CB2E0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51689" y="1913158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8" name="Object 5">
                        <a:extLst>
                          <a:ext uri="{FF2B5EF4-FFF2-40B4-BE49-F238E27FC236}">
                            <a16:creationId xmlns:a16="http://schemas.microsoft.com/office/drawing/2014/main" id="{B50E5373-2C55-8D61-CE82-6DDC7CB2E0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689" y="1913158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>
            <a:extLst>
              <a:ext uri="{FF2B5EF4-FFF2-40B4-BE49-F238E27FC236}">
                <a16:creationId xmlns:a16="http://schemas.microsoft.com/office/drawing/2014/main" id="{BF0A7268-BCBC-33D8-1FBD-2F286A9D9A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8586" y="2256850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9" name="Object 5">
                        <a:extLst>
                          <a:ext uri="{FF2B5EF4-FFF2-40B4-BE49-F238E27FC236}">
                            <a16:creationId xmlns:a16="http://schemas.microsoft.com/office/drawing/2014/main" id="{BF0A7268-BCBC-33D8-1FBD-2F286A9D9A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8586" y="2256850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id="{1A97FE8B-464C-751D-0B3E-A02284F248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369136"/>
              </p:ext>
            </p:extLst>
          </p:nvPr>
        </p:nvGraphicFramePr>
        <p:xfrm>
          <a:off x="3480742" y="2990135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10" name="Object 5">
                        <a:extLst>
                          <a:ext uri="{FF2B5EF4-FFF2-40B4-BE49-F238E27FC236}">
                            <a16:creationId xmlns:a16="http://schemas.microsoft.com/office/drawing/2014/main" id="{1A97FE8B-464C-751D-0B3E-A02284F248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0742" y="2990135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B6D77F0E-8DD0-9262-39CC-AB4CFD1BE5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91549"/>
              </p:ext>
            </p:extLst>
          </p:nvPr>
        </p:nvGraphicFramePr>
        <p:xfrm>
          <a:off x="6440987" y="2256850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11" name="Object 5">
                        <a:extLst>
                          <a:ext uri="{FF2B5EF4-FFF2-40B4-BE49-F238E27FC236}">
                            <a16:creationId xmlns:a16="http://schemas.microsoft.com/office/drawing/2014/main" id="{B6D77F0E-8DD0-9262-39CC-AB4CFD1BE5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0987" y="2256850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>
            <a:extLst>
              <a:ext uri="{FF2B5EF4-FFF2-40B4-BE49-F238E27FC236}">
                <a16:creationId xmlns:a16="http://schemas.microsoft.com/office/drawing/2014/main" id="{3FE51C20-C2FA-8CCC-704C-2558D24F7A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0330062"/>
              </p:ext>
            </p:extLst>
          </p:nvPr>
        </p:nvGraphicFramePr>
        <p:xfrm>
          <a:off x="4957023" y="3353352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12" name="Object 5">
                        <a:extLst>
                          <a:ext uri="{FF2B5EF4-FFF2-40B4-BE49-F238E27FC236}">
                            <a16:creationId xmlns:a16="http://schemas.microsoft.com/office/drawing/2014/main" id="{3FE51C20-C2FA-8CCC-704C-2558D24F7A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023" y="3353352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5">
            <a:extLst>
              <a:ext uri="{FF2B5EF4-FFF2-40B4-BE49-F238E27FC236}">
                <a16:creationId xmlns:a16="http://schemas.microsoft.com/office/drawing/2014/main" id="{2140493E-F902-F8E8-F775-E5505FF573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332012"/>
              </p:ext>
            </p:extLst>
          </p:nvPr>
        </p:nvGraphicFramePr>
        <p:xfrm>
          <a:off x="6435579" y="3892592"/>
          <a:ext cx="1843733" cy="1153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13" name="Object 5">
                        <a:extLst>
                          <a:ext uri="{FF2B5EF4-FFF2-40B4-BE49-F238E27FC236}">
                            <a16:creationId xmlns:a16="http://schemas.microsoft.com/office/drawing/2014/main" id="{2140493E-F902-F8E8-F775-E5505FF573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5579" y="3892592"/>
                        <a:ext cx="1843733" cy="1153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5">
            <a:extLst>
              <a:ext uri="{FF2B5EF4-FFF2-40B4-BE49-F238E27FC236}">
                <a16:creationId xmlns:a16="http://schemas.microsoft.com/office/drawing/2014/main" id="{E7068954-6FF3-CCE9-A71E-C0CE12AB7C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7992788"/>
              </p:ext>
            </p:extLst>
          </p:nvPr>
        </p:nvGraphicFramePr>
        <p:xfrm>
          <a:off x="4586969" y="984693"/>
          <a:ext cx="1843733" cy="1153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946469" imgH="1428750" progId="Visio.Drawing.11">
                  <p:embed/>
                </p:oleObj>
              </mc:Choice>
              <mc:Fallback>
                <p:oleObj name="Visio" r:id="rId4" imgW="2946469" imgH="1428750" progId="Visio.Drawing.11">
                  <p:embed/>
                  <p:pic>
                    <p:nvPicPr>
                      <p:cNvPr id="14" name="Object 5">
                        <a:extLst>
                          <a:ext uri="{FF2B5EF4-FFF2-40B4-BE49-F238E27FC236}">
                            <a16:creationId xmlns:a16="http://schemas.microsoft.com/office/drawing/2014/main" id="{E7068954-6FF3-CCE9-A71E-C0CE12AB7C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6969" y="984693"/>
                        <a:ext cx="1843733" cy="11532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F5F8B1D-76B7-2BD8-2148-43E59C0E048B}"/>
              </a:ext>
            </a:extLst>
          </p:cNvPr>
          <p:cNvSpPr txBox="1"/>
          <p:nvPr/>
        </p:nvSpPr>
        <p:spPr>
          <a:xfrm>
            <a:off x="3960941" y="1010976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1FDB24-E9A3-8A8D-F14C-02021E516FF8}"/>
              </a:ext>
            </a:extLst>
          </p:cNvPr>
          <p:cNvSpPr txBox="1"/>
          <p:nvPr/>
        </p:nvSpPr>
        <p:spPr>
          <a:xfrm>
            <a:off x="639763" y="1660519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A719E2-7631-8841-8693-952468F49C27}"/>
              </a:ext>
            </a:extLst>
          </p:cNvPr>
          <p:cNvSpPr txBox="1"/>
          <p:nvPr/>
        </p:nvSpPr>
        <p:spPr>
          <a:xfrm>
            <a:off x="3864040" y="2494340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4E4727-3CDE-8B13-1398-91576947FAC8}"/>
              </a:ext>
            </a:extLst>
          </p:cNvPr>
          <p:cNvSpPr txBox="1"/>
          <p:nvPr/>
        </p:nvSpPr>
        <p:spPr>
          <a:xfrm>
            <a:off x="2406203" y="3181884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D28703-2CD1-EE36-54AB-D2CFECA2A50F}"/>
              </a:ext>
            </a:extLst>
          </p:cNvPr>
          <p:cNvSpPr txBox="1"/>
          <p:nvPr/>
        </p:nvSpPr>
        <p:spPr>
          <a:xfrm>
            <a:off x="7044511" y="1227780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8F227D-499F-6E05-57FC-2E05FC498151}"/>
              </a:ext>
            </a:extLst>
          </p:cNvPr>
          <p:cNvSpPr txBox="1"/>
          <p:nvPr/>
        </p:nvSpPr>
        <p:spPr>
          <a:xfrm>
            <a:off x="5215802" y="4415159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691337-FACA-B6C6-558A-175718EC234F}"/>
              </a:ext>
            </a:extLst>
          </p:cNvPr>
          <p:cNvSpPr txBox="1"/>
          <p:nvPr/>
        </p:nvSpPr>
        <p:spPr>
          <a:xfrm>
            <a:off x="3837713" y="4077087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880778-44FB-51D9-BE45-8C7EA9EB966A}"/>
              </a:ext>
            </a:extLst>
          </p:cNvPr>
          <p:cNvSpPr txBox="1"/>
          <p:nvPr/>
        </p:nvSpPr>
        <p:spPr>
          <a:xfrm>
            <a:off x="8502868" y="4131843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21C2A9-7E74-0B07-E66D-2156EE2CA7FA}"/>
              </a:ext>
            </a:extLst>
          </p:cNvPr>
          <p:cNvSpPr txBox="1"/>
          <p:nvPr/>
        </p:nvSpPr>
        <p:spPr>
          <a:xfrm>
            <a:off x="6947115" y="3341162"/>
            <a:ext cx="586069" cy="505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37906674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B6DC-ABEC-AFB2-40FB-BFF208D8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618" y="150380"/>
            <a:ext cx="8001000" cy="1351573"/>
          </a:xfrm>
        </p:spPr>
        <p:txBody>
          <a:bodyPr/>
          <a:lstStyle/>
          <a:p>
            <a:r>
              <a:rPr lang="en-US" dirty="0"/>
              <a:t>Another viewpoint of people using E-CARGO </a:t>
            </a:r>
            <a:r>
              <a:rPr lang="en-US" u="sng" dirty="0"/>
              <a:t>in a period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CB9AE4-275E-44AB-B818-62E3015E4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9312" y="6245225"/>
            <a:ext cx="535088" cy="476250"/>
          </a:xfrm>
        </p:spPr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37</a:t>
            </a:fld>
            <a:endParaRPr lang="en-US" altLang="zh-CN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F3904CA8-3006-1D2A-870B-CDF7494911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8912" y="4279900"/>
          <a:ext cx="2145634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3904CA8-3006-1D2A-870B-CDF7494911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8912" y="4279900"/>
                        <a:ext cx="2145634" cy="212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7F93A122-110A-88D0-FF9B-941F687596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3997" y="1732823"/>
          <a:ext cx="2039351" cy="201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5" name="Object 6">
                        <a:extLst>
                          <a:ext uri="{FF2B5EF4-FFF2-40B4-BE49-F238E27FC236}">
                            <a16:creationId xmlns:a16="http://schemas.microsoft.com/office/drawing/2014/main" id="{7F93A122-110A-88D0-FF9B-941F687596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997" y="1732823"/>
                        <a:ext cx="2039351" cy="2012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34F612C0-F1C5-C113-ACED-16BE08722C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8627" y="1721598"/>
          <a:ext cx="2039351" cy="201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6" name="Object 6">
                        <a:extLst>
                          <a:ext uri="{FF2B5EF4-FFF2-40B4-BE49-F238E27FC236}">
                            <a16:creationId xmlns:a16="http://schemas.microsoft.com/office/drawing/2014/main" id="{34F612C0-F1C5-C113-ACED-16BE08722C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8627" y="1721598"/>
                        <a:ext cx="2039351" cy="2012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C766462-1898-F580-8BA5-DB6DA6347F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25456" y="2817291"/>
          <a:ext cx="2039351" cy="201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C766462-1898-F580-8BA5-DB6DA6347F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456" y="2817291"/>
                        <a:ext cx="2039351" cy="2012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5315A9A-9867-7140-8676-EDD37949D1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21585" y="1601074"/>
          <a:ext cx="2039351" cy="2012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5315A9A-9867-7140-8676-EDD37949D1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585" y="1601074"/>
                        <a:ext cx="2039351" cy="20122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C1991E9-ADFC-8FB1-2B04-5D7C585FB1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37244" y="3495837"/>
          <a:ext cx="1756956" cy="1733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C1991E9-ADFC-8FB1-2B04-5D7C585FB1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7244" y="3495837"/>
                        <a:ext cx="1756956" cy="17336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18F8CEB6-DF33-24B1-D900-426ED6C032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258" y="4162333"/>
          <a:ext cx="1756956" cy="1733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497500" imgH="2474703" progId="Visio.Drawing.11">
                  <p:embed/>
                </p:oleObj>
              </mc:Choice>
              <mc:Fallback>
                <p:oleObj name="Visio" r:id="rId2" imgW="2497500" imgH="2474703" progId="Visio.Drawing.11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18F8CEB6-DF33-24B1-D900-426ED6C032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258" y="4162333"/>
                        <a:ext cx="1756956" cy="17336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431E4C9-8D9F-0BAD-69C5-EAABC299A9A7}"/>
              </a:ext>
            </a:extLst>
          </p:cNvPr>
          <p:cNvSpPr txBox="1"/>
          <p:nvPr/>
        </p:nvSpPr>
        <p:spPr>
          <a:xfrm>
            <a:off x="2498259" y="3648227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C0A751-3B82-B660-F920-2415CC147579}"/>
              </a:ext>
            </a:extLst>
          </p:cNvPr>
          <p:cNvSpPr txBox="1"/>
          <p:nvPr/>
        </p:nvSpPr>
        <p:spPr>
          <a:xfrm>
            <a:off x="533400" y="2373751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E510D2-DC9F-A63F-8E9C-22422F33385A}"/>
              </a:ext>
            </a:extLst>
          </p:cNvPr>
          <p:cNvSpPr txBox="1"/>
          <p:nvPr/>
        </p:nvSpPr>
        <p:spPr>
          <a:xfrm>
            <a:off x="4351694" y="2213340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23CB4D-8760-EB6C-B40C-EF33733467E1}"/>
              </a:ext>
            </a:extLst>
          </p:cNvPr>
          <p:cNvSpPr txBox="1"/>
          <p:nvPr/>
        </p:nvSpPr>
        <p:spPr>
          <a:xfrm>
            <a:off x="2786213" y="5034444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61311C-429C-FC35-D26E-B81E7657A0BA}"/>
              </a:ext>
            </a:extLst>
          </p:cNvPr>
          <p:cNvSpPr txBox="1"/>
          <p:nvPr/>
        </p:nvSpPr>
        <p:spPr>
          <a:xfrm>
            <a:off x="5781465" y="3712486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CFEDD8-07FD-DA46-8025-33D2512C60AA}"/>
              </a:ext>
            </a:extLst>
          </p:cNvPr>
          <p:cNvSpPr txBox="1"/>
          <p:nvPr/>
        </p:nvSpPr>
        <p:spPr>
          <a:xfrm>
            <a:off x="5781465" y="5018384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41CFDE-1885-6AD9-4EE5-82D81CEC80F0}"/>
              </a:ext>
            </a:extLst>
          </p:cNvPr>
          <p:cNvSpPr txBox="1"/>
          <p:nvPr/>
        </p:nvSpPr>
        <p:spPr>
          <a:xfrm>
            <a:off x="8322074" y="4062904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AF697E-DCF6-362D-6269-4D86CBFB345C}"/>
              </a:ext>
            </a:extLst>
          </p:cNvPr>
          <p:cNvSpPr txBox="1"/>
          <p:nvPr/>
        </p:nvSpPr>
        <p:spPr>
          <a:xfrm>
            <a:off x="7023818" y="2373751"/>
            <a:ext cx="535088" cy="350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6299469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37536-D382-6275-3EF4-81FAB36EF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Relationships in E-CARGO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70D3E4-506B-FB89-1B72-1BA48D184F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76400"/>
                <a:ext cx="8001000" cy="4800600"/>
              </a:xfrm>
            </p:spPr>
            <p:txBody>
              <a:bodyPr/>
              <a:lstStyle/>
              <a:p>
                <a:r>
                  <a:rPr lang="en-US" sz="2000" dirty="0"/>
                  <a:t>Λ (Lambda) is a promotion relation and Λ if r1 is a lower role of r2 and r2 is an upper role of r1 </a:t>
                </a:r>
              </a:p>
              <a:p>
                <a:r>
                  <a:rPr lang="en-US" sz="2000" dirty="0"/>
                  <a:t>Δ (Delta) is a report-to relation and Δ if r1 is a supervisee role of r2 and r2 is a supervisor role of r1 </a:t>
                </a:r>
              </a:p>
              <a:p>
                <a:r>
                  <a:rPr lang="en-US" sz="2000" dirty="0"/>
                  <a:t>Θ (Theta) is a request relation and &lt;r1, r2&gt;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2000" dirty="0"/>
                  <a:t>Θ if r1.</a:t>
                </a:r>
                <a:r>
                  <a:rPr lang="en-US" sz="2000" dirty="0">
                    <a:latin typeface="Monotype Corsiva" panose="03010101010201010101" pitchFamily="66" charset="0"/>
                  </a:rPr>
                  <a:t>M</a:t>
                </a:r>
                <a:r>
                  <a:rPr lang="en-US" sz="2000" baseline="-25000" dirty="0">
                    <a:latin typeface="Monotype Corsiva" panose="03010101010201010101" pitchFamily="66" charset="0"/>
                  </a:rPr>
                  <a:t>out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2000" dirty="0"/>
                  <a:t>r2. r1.</a:t>
                </a:r>
                <a:r>
                  <a:rPr lang="en-US" sz="2000" dirty="0">
                    <a:latin typeface="Monotype Corsiva" panose="03010101010201010101" pitchFamily="66" charset="0"/>
                  </a:rPr>
                  <a:t>M</a:t>
                </a:r>
                <a:r>
                  <a:rPr lang="en-US" sz="2000" baseline="-25000" dirty="0">
                    <a:latin typeface="Monotype Corsiva" panose="03010101010201010101" pitchFamily="66" charset="0"/>
                  </a:rPr>
                  <a:t>in</a:t>
                </a:r>
                <a:r>
                  <a:rPr lang="en-US" sz="2000" dirty="0"/>
                  <a:t> .</a:t>
                </a:r>
              </a:p>
              <a:p>
                <a:r>
                  <a:rPr lang="en-US" sz="2000" dirty="0"/>
                  <a:t>Ξ (Xi) is a conflict relation and &lt; r1,r2 &gt;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Ξ if r1 and r2 conflict.</a:t>
                </a:r>
              </a:p>
              <a:p>
                <a:r>
                  <a:rPr lang="en-US" sz="2000" dirty="0"/>
                  <a:t>€ (Euro) is a competition relation and &lt; r1,r2 &gt;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€ if there exists r3 ( &lt;r3, r1 &gt;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Θ, &lt; r3, r2&gt;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Θ) ( &lt;r1,r3 &gt;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Λ &lt; r2,r3 &gt;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Λ)). </a:t>
                </a:r>
              </a:p>
              <a:p>
                <a:r>
                  <a:rPr lang="en-US" sz="2000" dirty="0"/>
                  <a:t>◊ (Diamond) is a peer relation and &lt; r1,r2 &gt;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◊ if r3 ( &lt; r1,r3 &gt;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Δ ,&lt; r2,r3 &gt;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Δ).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70D3E4-506B-FB89-1B72-1BA48D184F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76400"/>
                <a:ext cx="8001000" cy="4800600"/>
              </a:xfrm>
              <a:blipFill>
                <a:blip r:embed="rId2"/>
                <a:stretch>
                  <a:fillRect l="-685" t="-635" r="-38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A7D47-8EAA-E3DC-B9A7-FFA44AE1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38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6247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7751435-7D65-40C2-AFA5-F21D53F7D04A}" type="slidenum">
              <a:rPr lang="en-US" altLang="zh-CN" smtClean="0"/>
              <a:pPr/>
              <a:t>39</a:t>
            </a:fld>
            <a:endParaRPr lang="en-US" altLang="zh-CN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6248400" cy="1355725"/>
          </a:xfrm>
        </p:spPr>
        <p:txBody>
          <a:bodyPr/>
          <a:lstStyle/>
          <a:p>
            <a:pPr algn="ctr" eaLnBrk="1" hangingPunct="1"/>
            <a:r>
              <a:rPr lang="en-US" altLang="zh-CN" dirty="0">
                <a:ea typeface="宋体" pitchFamily="2" charset="-122"/>
              </a:rPr>
              <a:t>E-CARGO explains Shakespeare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981200"/>
            <a:ext cx="8001000" cy="42672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altLang="zh-CN" dirty="0">
                <a:ea typeface="宋体" pitchFamily="2" charset="-122"/>
              </a:rPr>
              <a:t>All the world’s a stage (E, C, O),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altLang="zh-CN" dirty="0">
                <a:ea typeface="宋体" pitchFamily="2" charset="-122"/>
              </a:rPr>
              <a:t>And all the men and women are merely players(A);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altLang="zh-CN" dirty="0">
                <a:ea typeface="宋体" pitchFamily="2" charset="-122"/>
              </a:rPr>
              <a:t>They all have their exits and entrances(G);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altLang="zh-CN" dirty="0">
                <a:ea typeface="宋体" pitchFamily="2" charset="-122"/>
              </a:rPr>
              <a:t>And one man in his time plays many parts(R).</a:t>
            </a:r>
          </a:p>
          <a:p>
            <a:pPr algn="ctr" eaLnBrk="1" hangingPunct="1">
              <a:buFont typeface="Wingdings" pitchFamily="2" charset="2"/>
              <a:buChar char="p"/>
              <a:defRPr/>
            </a:pPr>
            <a:r>
              <a:rPr lang="en-US" altLang="zh-CN" sz="2000" dirty="0">
                <a:ea typeface="宋体" pitchFamily="2" charset="-122"/>
              </a:rPr>
              <a:t>-----W. Shakespeare , As You Like It, Act II, Scene 7</a:t>
            </a:r>
          </a:p>
        </p:txBody>
      </p:sp>
      <p:pic>
        <p:nvPicPr>
          <p:cNvPr id="10245" name="Picture 2" descr="C:\Users\Haibin\AppData\Local\Microsoft\Windows\Temporary Internet Files\Content.IE5\B36WZCZM\MCj0089034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0"/>
            <a:ext cx="205740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39E20-EE95-1E44-07B5-5B815513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EAE43-6C51-EBFE-3B6D-A1F8E82D2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1960C51-23B6-29D8-440B-0D3D1D5093B4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o"/>
              <a:defRPr sz="2300">
                <a:solidFill>
                  <a:schemeClr val="tx1"/>
                </a:solidFill>
                <a:latin typeface="+mn-lt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CA" altLang="zh-CN" sz="1400" b="1" kern="0" dirty="0">
                <a:ea typeface="宋体" pitchFamily="2" charset="-122"/>
              </a:rPr>
              <a:t>COSC 1367 – Introduction to Problem Solving with Generative AI</a:t>
            </a:r>
          </a:p>
          <a:p>
            <a:pPr eaLnBrk="1" hangingPunct="1">
              <a:lnSpc>
                <a:spcPct val="90000"/>
              </a:lnSpc>
            </a:pPr>
            <a:endParaRPr lang="en-CA" altLang="zh-CN" sz="1400" b="1" dirty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CA" altLang="zh-CN" sz="1400" b="1" kern="0" dirty="0">
              <a:ea typeface="宋体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1200" kern="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2F8D97-CC73-1049-9EEB-B02F6CF92811}"/>
              </a:ext>
            </a:extLst>
          </p:cNvPr>
          <p:cNvGraphicFramePr>
            <a:graphicFrameLocks noGrp="1"/>
          </p:cNvGraphicFramePr>
          <p:nvPr/>
        </p:nvGraphicFramePr>
        <p:xfrm>
          <a:off x="566738" y="2743200"/>
          <a:ext cx="8001000" cy="2286000"/>
        </p:xfrm>
        <a:graphic>
          <a:graphicData uri="http://schemas.openxmlformats.org/drawingml/2006/table">
            <a:tbl>
              <a:tblPr/>
              <a:tblGrid>
                <a:gridCol w="8001000">
                  <a:extLst>
                    <a:ext uri="{9D8B030D-6E8A-4147-A177-3AD203B41FA5}">
                      <a16:colId xmlns:a16="http://schemas.microsoft.com/office/drawing/2014/main" val="243200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br>
                        <a:rPr lang="en-US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Students are introduced in an accessible and interdisciplinary manner to Artificial Intelligence (AI), with a special focus on generative AI technologies such as ChatGPT and DALL·E. Students will examine fundamental AI concepts, real-world applications, and ethical and societal implications. Students from all disciplines can take this course as it requires no prior programming or technical background.</a:t>
                      </a:r>
                    </a:p>
                  </a:txBody>
                  <a:tcPr>
                    <a:lnL w="6350" cap="flat" cmpd="sng" algn="ctr">
                      <a:solidFill>
                        <a:srgbClr val="9CB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CB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CB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CB5D4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847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2618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Nature of Collaboration Specified using E-CARGO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1905000"/>
            <a:ext cx="7086600" cy="399287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 </a:t>
            </a:r>
            <a:r>
              <a:rPr lang="en-US" i="1" dirty="0"/>
              <a:t>GROUP</a:t>
            </a:r>
            <a:r>
              <a:rPr lang="en-US" dirty="0"/>
              <a:t> of </a:t>
            </a:r>
            <a:r>
              <a:rPr lang="en-US" i="1" dirty="0"/>
              <a:t>AGENTS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play different </a:t>
            </a:r>
          </a:p>
          <a:p>
            <a:pPr marL="0" indent="0" algn="ctr">
              <a:buNone/>
            </a:pPr>
            <a:r>
              <a:rPr lang="en-US" i="1" dirty="0"/>
              <a:t>ROLES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by sharing the</a:t>
            </a:r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i="1" dirty="0"/>
              <a:t>ENVIRONMENT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that is composed of </a:t>
            </a:r>
          </a:p>
          <a:p>
            <a:pPr marL="0" indent="0" algn="ctr">
              <a:buNone/>
            </a:pPr>
            <a:r>
              <a:rPr lang="en-US" i="1" dirty="0"/>
              <a:t>CLASSES </a:t>
            </a:r>
            <a:r>
              <a:rPr lang="en-US" dirty="0"/>
              <a:t>of </a:t>
            </a:r>
            <a:r>
              <a:rPr lang="en-US" i="1" dirty="0"/>
              <a:t>OBJECTS</a:t>
            </a:r>
            <a:r>
              <a:rPr lang="en-US" dirty="0"/>
              <a:t>.</a:t>
            </a:r>
            <a:endParaRPr lang="en-US" i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40</a:t>
            </a:fld>
            <a:endParaRPr lang="en-US" altLang="zh-CN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33601" y="3657599"/>
            <a:ext cx="118624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BDF0F4-3E79-0B62-018B-3B9FEAF97D4C}"/>
              </a:ext>
            </a:extLst>
          </p:cNvPr>
          <p:cNvSpPr/>
          <p:nvPr/>
        </p:nvSpPr>
        <p:spPr>
          <a:xfrm>
            <a:off x="114301" y="2193568"/>
            <a:ext cx="8839200" cy="2585323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E-CARGO 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makes roles 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the spirit of a system</a:t>
            </a:r>
          </a:p>
        </p:txBody>
      </p:sp>
    </p:spTree>
    <p:extLst>
      <p:ext uri="{BB962C8B-B14F-4D97-AF65-F5344CB8AC3E}">
        <p14:creationId xmlns:p14="http://schemas.microsoft.com/office/powerpoint/2010/main" val="61027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C972E5-0C58-4EA9-A1EC-065E42CE8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87" y="38100"/>
            <a:ext cx="8305800" cy="71628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9CD1D-0804-4EA9-AD9C-932B0EF8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41</a:t>
            </a:fld>
            <a:endParaRPr lang="en-US" altLang="zh-CN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1E6F2BB-54C4-4629-9AB5-3EA0366B3B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4361414"/>
          <a:ext cx="1981200" cy="2115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3667147" imgH="4248215" progId="Visio.Drawing.11">
                  <p:embed/>
                </p:oleObj>
              </mc:Choice>
              <mc:Fallback>
                <p:oleObj name="Visio" r:id="rId3" imgW="3667147" imgH="4248215" progId="Visio.Drawing.11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51E6F2BB-54C4-4629-9AB5-3EA0366B3B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361414"/>
                        <a:ext cx="1981200" cy="21155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5AF4EB19-8F88-2CC4-D1A6-1DFD413C8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62200"/>
            <a:ext cx="3489038" cy="164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BB85F7-E735-2C9A-F7FE-F9EA2C1EAAED}"/>
              </a:ext>
            </a:extLst>
          </p:cNvPr>
          <p:cNvSpPr/>
          <p:nvPr/>
        </p:nvSpPr>
        <p:spPr>
          <a:xfrm>
            <a:off x="4044891" y="2896322"/>
            <a:ext cx="4543255" cy="1604665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CA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E-CARGO and RBC are integrated and inseparable. </a:t>
            </a:r>
          </a:p>
        </p:txBody>
      </p:sp>
    </p:spTree>
    <p:extLst>
      <p:ext uri="{BB962C8B-B14F-4D97-AF65-F5344CB8AC3E}">
        <p14:creationId xmlns:p14="http://schemas.microsoft.com/office/powerpoint/2010/main" val="69127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B89BE-3C51-E929-6CC6-166F44935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i="1" dirty="0">
                <a:effectLst>
                  <a:outerShdw sx="0" sy="0">
                    <a:srgbClr val="000000"/>
                  </a:outerShdw>
                </a:effectLst>
              </a:rPr>
              <a:t>Fundamental Assumptions</a:t>
            </a:r>
            <a:endParaRPr lang="zh-CN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35764-8580-4200-8A37-6D49DAD42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05000"/>
            <a:ext cx="7366635" cy="3962400"/>
          </a:xfrm>
        </p:spPr>
        <p:txBody>
          <a:bodyPr>
            <a:noAutofit/>
          </a:bodyPr>
          <a:lstStyle/>
          <a:p>
            <a:r>
              <a:rPr lang="en-US" altLang="zh-CN" sz="2400" dirty="0"/>
              <a:t>Causality: Everything Exists for a Reason</a:t>
            </a:r>
          </a:p>
          <a:p>
            <a:r>
              <a:rPr lang="en-US" altLang="zh-CN" sz="2400" dirty="0"/>
              <a:t>Resource Limitation: </a:t>
            </a:r>
            <a:r>
              <a:rPr lang="en-US" altLang="zh-CN" sz="2400" i="1" dirty="0"/>
              <a:t>Every Resource is Finite</a:t>
            </a:r>
          </a:p>
          <a:p>
            <a:r>
              <a:rPr lang="en-US" altLang="zh-CN" sz="2400" dirty="0">
                <a:effectLst>
                  <a:outerShdw sx="0" sy="0">
                    <a:srgbClr val="000000"/>
                  </a:outerShdw>
                </a:effectLst>
              </a:rPr>
              <a:t>Individualism</a:t>
            </a:r>
            <a:r>
              <a:rPr lang="en-US" altLang="zh-CN" sz="2400" i="1" dirty="0">
                <a:effectLst>
                  <a:outerShdw sx="0" sy="0">
                    <a:srgbClr val="000000"/>
                  </a:outerShdw>
                </a:effectLst>
              </a:rPr>
              <a:t>: Agents Seek to Maximize Their Own Benefits</a:t>
            </a:r>
            <a:endParaRPr lang="zh-CN" altLang="zh-CN" sz="2400" dirty="0">
              <a:effectLst>
                <a:outerShdw sx="0" sy="0">
                  <a:srgbClr val="000000"/>
                </a:outerShdw>
              </a:effectLst>
            </a:endParaRPr>
          </a:p>
          <a:p>
            <a:r>
              <a:rPr lang="en-US" altLang="zh-CN" sz="2400" dirty="0">
                <a:effectLst>
                  <a:outerShdw sx="0" sy="0">
                    <a:srgbClr val="000000"/>
                  </a:outerShdw>
                </a:effectLst>
              </a:rPr>
              <a:t>Collectivism</a:t>
            </a:r>
            <a:r>
              <a:rPr lang="en-US" altLang="zh-CN" sz="2400" i="1" dirty="0">
                <a:effectLst>
                  <a:outerShdw sx="0" sy="0">
                    <a:srgbClr val="000000"/>
                  </a:outerShdw>
                </a:effectLst>
              </a:rPr>
              <a:t>: Collaboration Prioritizes Group Interests</a:t>
            </a:r>
            <a:endParaRPr lang="zh-CN" altLang="zh-CN" sz="2400" dirty="0">
              <a:effectLst>
                <a:outerShdw sx="0" sy="0">
                  <a:srgbClr val="000000"/>
                </a:outerShdw>
              </a:effectLst>
            </a:endParaRPr>
          </a:p>
          <a:p>
            <a:r>
              <a:rPr lang="en-US" altLang="zh-CN" sz="2400" dirty="0">
                <a:effectLst>
                  <a:outerShdw sx="0" sy="0">
                    <a:srgbClr val="000000"/>
                  </a:outerShdw>
                </a:effectLst>
              </a:rPr>
              <a:t>Computational Universality</a:t>
            </a:r>
            <a:r>
              <a:rPr lang="en-US" altLang="zh-CN" sz="2400" i="1" dirty="0">
                <a:effectLst>
                  <a:outerShdw sx="0" sy="0">
                    <a:srgbClr val="000000"/>
                  </a:outerShdw>
                </a:effectLst>
              </a:rPr>
              <a:t>: Everything Can Be Modeled and Computed</a:t>
            </a:r>
            <a:endParaRPr lang="zh-CN" altLang="zh-CN" sz="2400" dirty="0">
              <a:effectLst>
                <a:outerShdw sx="0" sy="0">
                  <a:srgbClr val="000000"/>
                </a:outerShdw>
              </a:effectLs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C29558-9702-93E6-F26C-D282C4B9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DDD99-2E8A-424E-BA15-6F20BD26CFDB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09068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43</a:t>
            </a:fld>
            <a:endParaRPr lang="en-US" altLang="zh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987A28-DB78-4F20-A717-AEF4D67CB1A9}"/>
              </a:ext>
            </a:extLst>
          </p:cNvPr>
          <p:cNvSpPr txBox="1"/>
          <p:nvPr/>
        </p:nvSpPr>
        <p:spPr>
          <a:xfrm>
            <a:off x="319704" y="2353269"/>
            <a:ext cx="8416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 greatest is the simplest! </a:t>
            </a:r>
          </a:p>
          <a:p>
            <a:pPr algn="ctr"/>
            <a:r>
              <a:rPr lang="en-US" sz="3600" dirty="0"/>
              <a:t>Keep it simple!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7F1A8-6B8C-4266-AE5D-DC714E8F5289}"/>
              </a:ext>
            </a:extLst>
          </p:cNvPr>
          <p:cNvSpPr txBox="1"/>
          <p:nvPr/>
        </p:nvSpPr>
        <p:spPr>
          <a:xfrm>
            <a:off x="319704" y="3900101"/>
            <a:ext cx="84169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Collaboration </a:t>
            </a:r>
          </a:p>
          <a:p>
            <a:pPr algn="ctr"/>
            <a:r>
              <a:rPr lang="en-US" sz="2800" dirty="0"/>
              <a:t>=</a:t>
            </a:r>
          </a:p>
          <a:p>
            <a:pPr algn="ctr"/>
            <a:r>
              <a:rPr lang="en-US" sz="2800" dirty="0"/>
              <a:t>A GROUP of AGENTS play different ROLES by sharing the ENVIRONMENT that is composed of CLASSES of OBJECTS.</a:t>
            </a:r>
          </a:p>
          <a:p>
            <a:pPr algn="ctr"/>
            <a:endParaRPr lang="en-US" sz="2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6547A6-2352-47BA-9CBF-23583797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00" y="342767"/>
            <a:ext cx="3810000" cy="911225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2004486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E9CC7-14BA-DFC3-5EF0-EB86C4CFB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Lab Activity: Project Brainstorming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AD760-57E8-0E05-7BA1-CDA183D1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434262" cy="3429000"/>
          </a:xfrm>
        </p:spPr>
        <p:txBody>
          <a:bodyPr/>
          <a:lstStyle/>
          <a:p>
            <a:r>
              <a:rPr lang="en-US" sz="2400" b="1" dirty="0"/>
              <a:t>Form a Team:</a:t>
            </a:r>
            <a:r>
              <a:rPr lang="en-US" sz="2400" dirty="0"/>
              <a:t> Join a group of 2 to 5 students.</a:t>
            </a:r>
          </a:p>
          <a:p>
            <a:r>
              <a:rPr lang="en-US" sz="2400" b="1" dirty="0"/>
              <a:t>Brainstorm:</a:t>
            </a:r>
            <a:r>
              <a:rPr lang="en-US" sz="2400" dirty="0"/>
              <a:t> Interact with AI tools to explore ideas and identify a problem to solve.</a:t>
            </a:r>
          </a:p>
          <a:p>
            <a:r>
              <a:rPr lang="en-US" sz="2400" b="1" dirty="0"/>
              <a:t>Deliverable for Next Week:</a:t>
            </a:r>
            <a:r>
              <a:rPr lang="en-US" sz="2400" dirty="0"/>
              <a:t> Be prepared to report what your problem is and explain why it is significant.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7B29D-8781-2149-8351-84F1CE13A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6233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6956CAC-C34C-E15F-0229-31A27C077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140058"/>
            <a:ext cx="5743575" cy="557189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C6A38-3BE3-4501-9A99-5D98924CC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45</a:t>
            </a:fld>
            <a:endParaRPr lang="en-US" altLang="zh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52515A-6A96-4A15-AAAF-A57871C050DC}"/>
              </a:ext>
            </a:extLst>
          </p:cNvPr>
          <p:cNvSpPr txBox="1"/>
          <p:nvPr/>
        </p:nvSpPr>
        <p:spPr>
          <a:xfrm>
            <a:off x="730953" y="146050"/>
            <a:ext cx="78034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</a:rPr>
              <a:t>On the market! </a:t>
            </a:r>
          </a:p>
          <a:p>
            <a:pPr algn="ctr"/>
            <a:r>
              <a:rPr lang="en-US" sz="1600" b="1" dirty="0">
                <a:solidFill>
                  <a:srgbClr val="00B0F0"/>
                </a:solidFill>
              </a:rPr>
              <a:t>https://www.amazon.ca</a:t>
            </a:r>
          </a:p>
          <a:p>
            <a:pPr algn="ctr"/>
            <a:r>
              <a:rPr lang="en-US" sz="1600" b="1" dirty="0">
                <a:solidFill>
                  <a:srgbClr val="00B0F0"/>
                </a:solidFill>
              </a:rPr>
              <a:t>Search: E-CARGO and Role-Based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5658346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29AF8E6-1E22-443B-AF74-8C9293262901}" type="slidenum">
              <a:rPr lang="en-US" altLang="zh-CN" smtClean="0"/>
              <a:pPr/>
              <a:t>46</a:t>
            </a:fld>
            <a:endParaRPr lang="en-US" altLang="zh-CN"/>
          </a:p>
        </p:txBody>
      </p:sp>
      <p:pic>
        <p:nvPicPr>
          <p:cNvPr id="39940" name="Picture 4" descr="C:\Users\Haibin\AppData\Local\Microsoft\Windows\Temporary Internet Files\Content.IE5\RA1B4VTK\MCj0434411000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516054"/>
            <a:ext cx="4636294" cy="2967296"/>
          </a:xfrm>
        </p:spPr>
        <p:txBody>
          <a:bodyPr/>
          <a:lstStyle/>
          <a:p>
            <a:pPr algn="ctr" eaLnBrk="1" hangingPunct="1"/>
            <a:r>
              <a:rPr lang="en-US" altLang="zh-CN" sz="4800" dirty="0">
                <a:ea typeface="宋体" pitchFamily="2" charset="-122"/>
              </a:rPr>
              <a:t>Question</a:t>
            </a:r>
            <a:r>
              <a:rPr lang="en-US" altLang="zh-CN" sz="4000" dirty="0">
                <a:ea typeface="宋体" pitchFamily="2" charset="-122"/>
              </a:rPr>
              <a:t>?</a:t>
            </a:r>
            <a:br>
              <a:rPr lang="en-US" altLang="zh-CN" sz="4000" dirty="0">
                <a:ea typeface="宋体" pitchFamily="2" charset="-122"/>
              </a:rPr>
            </a:br>
            <a:br>
              <a:rPr lang="en-US" altLang="zh-CN" sz="2400" dirty="0">
                <a:ea typeface="宋体" pitchFamily="2" charset="-122"/>
              </a:rPr>
            </a:br>
            <a: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  <a:hlinkClick r:id="rId6"/>
              </a:rPr>
              <a:t>haibinz@ieee.org</a:t>
            </a:r>
            <a:br>
              <a:rPr lang="en-US" altLang="zh-CN" sz="3200" dirty="0"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  <a:hlinkClick r:id="rId7"/>
              </a:rPr>
              <a:t>haibinz@nipissingu.ca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br>
              <a:rPr lang="en-US" altLang="zh-CN" sz="32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</a:br>
            <a:endParaRPr lang="en-US" altLang="zh-CN" sz="32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1CEF4369-8539-71BB-C951-E532867C9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6"/>
    </mc:Choice>
    <mc:Fallback xmlns="">
      <p:transition spd="slow" advTm="3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86F62B-BA69-5271-D09B-42B13E3FD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329" y="3009234"/>
            <a:ext cx="4153480" cy="3029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D616B8-B663-6CB8-8D38-7DB149BF2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intelligence</a:t>
            </a:r>
            <a:r>
              <a:rPr lang="zh-CN" altLang="en-US" dirty="0"/>
              <a:t>？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FE3B0-4344-3C00-A0E3-713286374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65" y="1682474"/>
            <a:ext cx="6041819" cy="4870726"/>
          </a:xfrm>
        </p:spPr>
        <p:txBody>
          <a:bodyPr/>
          <a:lstStyle/>
          <a:p>
            <a:r>
              <a:rPr lang="en-US" sz="2200" b="1" dirty="0"/>
              <a:t>Intelligence</a:t>
            </a:r>
            <a:r>
              <a:rPr lang="en-US" sz="2200" dirty="0"/>
              <a:t> is all the ability of human beings – Natural Intelligence (NI). </a:t>
            </a:r>
          </a:p>
          <a:p>
            <a:r>
              <a:rPr lang="en-US" sz="2200" dirty="0"/>
              <a:t>Individual Intelligence (I</a:t>
            </a:r>
            <a:r>
              <a:rPr lang="en-US" sz="2200" baseline="30000" dirty="0"/>
              <a:t>2</a:t>
            </a:r>
            <a:r>
              <a:rPr lang="en-US" sz="2200" dirty="0"/>
              <a:t>).</a:t>
            </a:r>
          </a:p>
          <a:p>
            <a:pPr lvl="1">
              <a:buFont typeface="+mj-lt"/>
              <a:buAutoNum type="arabicPeriod"/>
            </a:pPr>
            <a:r>
              <a:rPr lang="en-US" sz="2200" dirty="0"/>
              <a:t>Analytical </a:t>
            </a:r>
          </a:p>
          <a:p>
            <a:pPr lvl="1">
              <a:buFont typeface="+mj-lt"/>
              <a:buAutoNum type="arabicPeriod"/>
            </a:pPr>
            <a:r>
              <a:rPr lang="en-US" sz="2200" dirty="0"/>
              <a:t>Creative</a:t>
            </a:r>
          </a:p>
          <a:p>
            <a:pPr lvl="1">
              <a:buFont typeface="+mj-lt"/>
              <a:buAutoNum type="arabicPeriod"/>
            </a:pPr>
            <a:r>
              <a:rPr lang="en-US" sz="2200" dirty="0"/>
              <a:t>Practical</a:t>
            </a:r>
          </a:p>
          <a:p>
            <a:r>
              <a:rPr lang="en-US" altLang="zh-CN" sz="2200" dirty="0">
                <a:latin typeface="+mj-lt"/>
              </a:rPr>
              <a:t>Known Intelligence (KI)</a:t>
            </a:r>
          </a:p>
          <a:p>
            <a:r>
              <a:rPr lang="en-CA" sz="2200" i="0" u="none" strike="noStrike" baseline="0" dirty="0">
                <a:solidFill>
                  <a:srgbClr val="000000"/>
                </a:solidFill>
                <a:latin typeface="+mj-lt"/>
              </a:rPr>
              <a:t>Abstract(Expressed) Intelligence (</a:t>
            </a:r>
            <a:r>
              <a:rPr lang="el-GR" sz="2200" i="0" u="none" strike="noStrike" baseline="0" dirty="0">
                <a:solidFill>
                  <a:srgbClr val="000000"/>
                </a:solidFill>
                <a:latin typeface="+mj-lt"/>
              </a:rPr>
              <a:t>α</a:t>
            </a:r>
            <a:r>
              <a:rPr lang="en-CA" sz="2200" i="0" u="none" strike="noStrike" baseline="0" dirty="0">
                <a:solidFill>
                  <a:srgbClr val="000000"/>
                </a:solidFill>
                <a:latin typeface="+mj-lt"/>
              </a:rPr>
              <a:t>I). </a:t>
            </a:r>
          </a:p>
          <a:p>
            <a:r>
              <a:rPr lang="en-US" sz="2200" dirty="0"/>
              <a:t>In general, Emotional Intelligence (EI)</a:t>
            </a:r>
            <a:r>
              <a:rPr lang="en-US" altLang="zh-CN" sz="2200" dirty="0"/>
              <a:t> belongs to I</a:t>
            </a:r>
            <a:r>
              <a:rPr lang="en-US" altLang="zh-CN" sz="2200" baseline="30000" dirty="0"/>
              <a:t>2 </a:t>
            </a:r>
            <a:r>
              <a:rPr lang="en-US" altLang="zh-CN" sz="2200" dirty="0"/>
              <a:t>but is not considered in current AI.</a:t>
            </a:r>
            <a:endParaRPr lang="en-US" altLang="zh-CN" sz="2200" baseline="30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7CD82-7626-BED3-7F05-21C29075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  <p:pic>
        <p:nvPicPr>
          <p:cNvPr id="14" name="Picture 13" descr="A diagram of innovation and innovation&#10;&#10;Description automatically generated">
            <a:extLst>
              <a:ext uri="{FF2B5EF4-FFF2-40B4-BE49-F238E27FC236}">
                <a16:creationId xmlns:a16="http://schemas.microsoft.com/office/drawing/2014/main" id="{3F04B146-252E-6A9C-8827-4347AC0C8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01126" y="1325838"/>
            <a:ext cx="2504674" cy="161238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268C9E7-1899-40FF-20D0-42B1F33A4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950973" y="907162"/>
            <a:ext cx="1066800" cy="1269009"/>
          </a:xfrm>
          <a:prstGeom prst="rect">
            <a:avLst/>
          </a:prstGeom>
        </p:spPr>
      </p:pic>
      <p:pic>
        <p:nvPicPr>
          <p:cNvPr id="17" name="Picture 16" descr="A close-up of a pair of eyes&#10;&#10;Description automatically generated">
            <a:extLst>
              <a:ext uri="{FF2B5EF4-FFF2-40B4-BE49-F238E27FC236}">
                <a16:creationId xmlns:a16="http://schemas.microsoft.com/office/drawing/2014/main" id="{8841E75C-97C9-6493-02A7-A7B2679C0D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239000" y="85251"/>
            <a:ext cx="1066800" cy="533400"/>
          </a:xfrm>
          <a:prstGeom prst="rect">
            <a:avLst/>
          </a:prstGeom>
        </p:spPr>
      </p:pic>
      <p:pic>
        <p:nvPicPr>
          <p:cNvPr id="19" name="Picture 18" descr="Cartoon face with brown hair and a hand gesture&#10;&#10;Description automatically generated">
            <a:extLst>
              <a:ext uri="{FF2B5EF4-FFF2-40B4-BE49-F238E27FC236}">
                <a16:creationId xmlns:a16="http://schemas.microsoft.com/office/drawing/2014/main" id="{775812E5-9275-40D4-861B-5315A43E40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6163684" y="607594"/>
            <a:ext cx="789856" cy="555670"/>
          </a:xfrm>
          <a:prstGeom prst="rect">
            <a:avLst/>
          </a:prstGeom>
        </p:spPr>
      </p:pic>
      <p:pic>
        <p:nvPicPr>
          <p:cNvPr id="21" name="Picture 20" descr="A cartoon mouth with teeth&#10;&#10;Description automatically generated">
            <a:extLst>
              <a:ext uri="{FF2B5EF4-FFF2-40B4-BE49-F238E27FC236}">
                <a16:creationId xmlns:a16="http://schemas.microsoft.com/office/drawing/2014/main" id="{C4A35E95-15EB-02BC-9370-56A58FED1D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305274" y="819393"/>
            <a:ext cx="522332" cy="50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3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8A17E-1591-2E2D-F8F8-1BEA5E9CC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is 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B3E17-215A-45C9-6595-A3D8C41A9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600"/>
            <a:ext cx="7586662" cy="4114800"/>
          </a:xfrm>
        </p:spPr>
        <p:txBody>
          <a:bodyPr/>
          <a:lstStyle/>
          <a:p>
            <a:r>
              <a:rPr lang="en-US" sz="2400" dirty="0"/>
              <a:t>A branch of computer science focused on creating systems and machines that can perform tasks that typically require human intelligence. These tasks include learning, reasoning, problem-solving, perception, understanding natural language, and decision-making.  -- Too narrow.</a:t>
            </a:r>
          </a:p>
          <a:p>
            <a:r>
              <a:rPr lang="en-US" sz="2400" dirty="0"/>
              <a:t>AI is an activity, method, or process to simulate I</a:t>
            </a:r>
            <a:r>
              <a:rPr lang="en-US" sz="2400" baseline="30000" dirty="0"/>
              <a:t>2 </a:t>
            </a:r>
            <a:r>
              <a:rPr lang="en-US" sz="2400" dirty="0"/>
              <a:t>using KI.</a:t>
            </a:r>
          </a:p>
          <a:p>
            <a:r>
              <a:rPr lang="en-US" sz="2400" dirty="0"/>
              <a:t>AI is approaching </a:t>
            </a:r>
            <a:r>
              <a:rPr lang="el-GR" altLang="zh-CN" sz="2400" dirty="0">
                <a:solidFill>
                  <a:srgbClr val="000000"/>
                </a:solidFill>
              </a:rPr>
              <a:t>α</a:t>
            </a:r>
            <a:r>
              <a:rPr lang="en-US" sz="2400" dirty="0"/>
              <a:t>I.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C0477-8064-3CFC-FA85-FEC5E3A19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  <p:pic>
        <p:nvPicPr>
          <p:cNvPr id="6" name="Picture 5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BD7531FF-9C2C-4421-DEEF-50ED9BE9C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53200" y="19878"/>
            <a:ext cx="2362200" cy="1476375"/>
          </a:xfrm>
          <a:prstGeom prst="rect">
            <a:avLst/>
          </a:prstGeom>
        </p:spPr>
      </p:pic>
      <p:pic>
        <p:nvPicPr>
          <p:cNvPr id="8" name="Picture 7" descr="A person standing next to a robot&#10;&#10;Description automatically generated">
            <a:extLst>
              <a:ext uri="{FF2B5EF4-FFF2-40B4-BE49-F238E27FC236}">
                <a16:creationId xmlns:a16="http://schemas.microsoft.com/office/drawing/2014/main" id="{9985A0C7-5D20-6A5A-D99C-013680A68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781800" y="5067453"/>
            <a:ext cx="2209801" cy="1627518"/>
          </a:xfrm>
          <a:prstGeom prst="rect">
            <a:avLst/>
          </a:prstGeom>
        </p:spPr>
      </p:pic>
      <p:pic>
        <p:nvPicPr>
          <p:cNvPr id="10" name="Picture 9" descr="A robot playing a piano&#10;&#10;Description automatically generated">
            <a:extLst>
              <a:ext uri="{FF2B5EF4-FFF2-40B4-BE49-F238E27FC236}">
                <a16:creationId xmlns:a16="http://schemas.microsoft.com/office/drawing/2014/main" id="{9DD65609-DC8A-A958-A613-CD3BD93CBE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518400" y="3259367"/>
            <a:ext cx="1625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09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61D0E-E428-A9D3-B807-72BDF947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can AI </a:t>
            </a:r>
            <a:r>
              <a:rPr lang="en-US" altLang="zh-CN" dirty="0"/>
              <a:t>tools do for us?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6C5E9-E913-9E61-F06B-2A3359861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8" y="1752599"/>
            <a:ext cx="8120062" cy="4933951"/>
          </a:xfrm>
        </p:spPr>
        <p:txBody>
          <a:bodyPr/>
          <a:lstStyle/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1. Routine Data Processing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2. Customer Support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3. Report Writing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4. Programming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5. Data Analysis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6. Financial Services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7. Healthcare and Medicine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8. Manufacturing and Robotics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9. Marketing Plans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10. Self-Driving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12. AI Tutoring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13. Legal Services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14. Human Resources</a:t>
            </a: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15. Arts: Drawing and Composition. </a:t>
            </a:r>
            <a:endParaRPr lang="en-CA" sz="18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BE432D47-CFA2-63D4-808A-848A53156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667500" y="141012"/>
            <a:ext cx="3581400" cy="718933"/>
          </a:xfrm>
          <a:prstGeom prst="rect">
            <a:avLst/>
          </a:prstGeom>
        </p:spPr>
      </p:pic>
      <p:pic>
        <p:nvPicPr>
          <p:cNvPr id="5" name="Picture 4" descr="A diagram of data analysis&#10;&#10;Description automatically generated">
            <a:extLst>
              <a:ext uri="{FF2B5EF4-FFF2-40B4-BE49-F238E27FC236}">
                <a16:creationId xmlns:a16="http://schemas.microsoft.com/office/drawing/2014/main" id="{B058DD0B-1402-CF80-2D7B-2728EB3D0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819369" y="1752599"/>
            <a:ext cx="2905531" cy="1729029"/>
          </a:xfrm>
          <a:prstGeom prst="rect">
            <a:avLst/>
          </a:prstGeom>
        </p:spPr>
      </p:pic>
      <p:pic>
        <p:nvPicPr>
          <p:cNvPr id="10" name="Picture 9" descr="Several computer monitors with green text&#10;&#10;Description automatically generated">
            <a:extLst>
              <a:ext uri="{FF2B5EF4-FFF2-40B4-BE49-F238E27FC236}">
                <a16:creationId xmlns:a16="http://schemas.microsoft.com/office/drawing/2014/main" id="{745E86C0-ABDB-B515-FC78-96A07F3308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309898" y="3686899"/>
            <a:ext cx="2014001" cy="1200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4E022D-BB63-9F98-64CC-7E0D040EF084}"/>
              </a:ext>
            </a:extLst>
          </p:cNvPr>
          <p:cNvSpPr txBox="1"/>
          <p:nvPr/>
        </p:nvSpPr>
        <p:spPr>
          <a:xfrm>
            <a:off x="3048000" y="4850152"/>
            <a:ext cx="33940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/>
              <a:t>f(x) = (x^2-1)/(x^3-5）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4E6885-44D1-65A5-D531-A85D637155A2}"/>
              </a:ext>
            </a:extLst>
          </p:cNvPr>
          <p:cNvSpPr txBox="1"/>
          <p:nvPr/>
        </p:nvSpPr>
        <p:spPr>
          <a:xfrm>
            <a:off x="4104894" y="5377557"/>
            <a:ext cx="51252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/>
              <a:t>https://www.youtube.com/watch?v=6bOklwBi8Ek&amp;list=RD6bOklwBi8Ek&amp;start_radio=1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FE49BC-B917-4C77-51BC-6331E231191A}"/>
              </a:ext>
            </a:extLst>
          </p:cNvPr>
          <p:cNvSpPr txBox="1"/>
          <p:nvPr/>
        </p:nvSpPr>
        <p:spPr>
          <a:xfrm>
            <a:off x="4191000" y="6378773"/>
            <a:ext cx="51252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/>
              <a:t>https://www.youtube.com/shorts/MaIFRfOZ8j8</a:t>
            </a:r>
          </a:p>
        </p:txBody>
      </p:sp>
    </p:spTree>
    <p:extLst>
      <p:ext uri="{BB962C8B-B14F-4D97-AF65-F5344CB8AC3E}">
        <p14:creationId xmlns:p14="http://schemas.microsoft.com/office/powerpoint/2010/main" val="178308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A5A2C-F5FC-D2A7-D659-59AD2F2F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cannot AI </a:t>
            </a:r>
            <a:r>
              <a:rPr lang="en-US" altLang="zh-CN" dirty="0"/>
              <a:t>tools do for us?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110C3-FC57-F589-991F-A1DC84B1F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923" y="2057400"/>
            <a:ext cx="7281863" cy="3962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+mj-lt"/>
              </a:rPr>
              <a:t>1. Creativity and Original Thought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2. Emotional Intelligence and Empathy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3. Moral and Ethical Judgments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4. Complex Decision-Making in Unpredictable Situations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5. Physical Interaction in Complex Environments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6. Cultural and Contextual Understanding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7. Human Connection and Trust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8. Ethical and Responsible AI Use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effectLst/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9. Self-Awareness and Consciousness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CA" sz="2000" kern="100" dirty="0">
                <a:latin typeface="+mj-lt"/>
                <a:ea typeface="DengXian" panose="02010600030101010101" pitchFamily="2" charset="-122"/>
                <a:cs typeface="Times New Roman" panose="02020603050405020304" pitchFamily="18" charset="0"/>
              </a:rPr>
              <a:t>10. Imagination </a:t>
            </a:r>
            <a:endParaRPr lang="en-CA" sz="2000" kern="100" dirty="0">
              <a:effectLst/>
              <a:latin typeface="+mj-lt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n-CA" sz="20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F9AA69-037D-EFEB-E5F1-25F1A603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pic>
        <p:nvPicPr>
          <p:cNvPr id="6" name="Picture 5" descr="A person with a robot head&#10;&#10;Description automatically generated">
            <a:extLst>
              <a:ext uri="{FF2B5EF4-FFF2-40B4-BE49-F238E27FC236}">
                <a16:creationId xmlns:a16="http://schemas.microsoft.com/office/drawing/2014/main" id="{E539E93B-4E66-C974-C571-CB8067F15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664695" y="1540703"/>
            <a:ext cx="2310799" cy="1301750"/>
          </a:xfrm>
          <a:prstGeom prst="rect">
            <a:avLst/>
          </a:prstGeom>
        </p:spPr>
      </p:pic>
      <p:pic>
        <p:nvPicPr>
          <p:cNvPr id="7" name="Picture 6" descr="A silhouette of a person's head&#10;&#10;Description automatically generated">
            <a:extLst>
              <a:ext uri="{FF2B5EF4-FFF2-40B4-BE49-F238E27FC236}">
                <a16:creationId xmlns:a16="http://schemas.microsoft.com/office/drawing/2014/main" id="{22D2289B-9819-1498-617F-34CD5599F4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21233" y="4800600"/>
            <a:ext cx="1797722" cy="1197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8ADA14-CBBE-479D-5E75-972D5CC8E046}"/>
              </a:ext>
            </a:extLst>
          </p:cNvPr>
          <p:cNvSpPr txBox="1"/>
          <p:nvPr/>
        </p:nvSpPr>
        <p:spPr>
          <a:xfrm>
            <a:off x="4267200" y="6266880"/>
            <a:ext cx="284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/>
              <a:t>3125^m = 1/m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12B6FE-25B1-CDCC-D579-449518F31266}"/>
              </a:ext>
            </a:extLst>
          </p:cNvPr>
          <p:cNvSpPr txBox="1"/>
          <p:nvPr/>
        </p:nvSpPr>
        <p:spPr>
          <a:xfrm>
            <a:off x="1421295" y="6266880"/>
            <a:ext cx="284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 err="1"/>
              <a:t>m^m</a:t>
            </a:r>
            <a:r>
              <a:rPr lang="en-CA" b="1" dirty="0"/>
              <a:t>= 3125</a:t>
            </a:r>
          </a:p>
        </p:txBody>
      </p:sp>
    </p:spTree>
    <p:extLst>
      <p:ext uri="{BB962C8B-B14F-4D97-AF65-F5344CB8AC3E}">
        <p14:creationId xmlns:p14="http://schemas.microsoft.com/office/powerpoint/2010/main" val="56638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1BB65-0028-3B51-3E85-F504B6BC7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304801"/>
            <a:ext cx="8001000" cy="762000"/>
          </a:xfrm>
        </p:spPr>
        <p:txBody>
          <a:bodyPr/>
          <a:lstStyle/>
          <a:p>
            <a:pPr algn="ctr"/>
            <a:r>
              <a:rPr lang="en-US" altLang="zh-CN" sz="2800" dirty="0"/>
              <a:t>NI vs AI: The Creation of Mathematics</a:t>
            </a:r>
            <a:endParaRPr lang="zh-CN" alt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FB3A9-0200-D7E0-A2AD-0171AE0BD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" y="1752599"/>
            <a:ext cx="7891463" cy="3733801"/>
          </a:xfrm>
        </p:spPr>
        <p:txBody>
          <a:bodyPr/>
          <a:lstStyle/>
          <a:p>
            <a:r>
              <a:rPr lang="en-US" altLang="zh-CN" sz="2000" b="1" dirty="0"/>
              <a:t>"The creation of Mathematics“</a:t>
            </a:r>
            <a:r>
              <a:rPr lang="en-US" altLang="zh-CN" sz="2000" dirty="0"/>
              <a:t>: not just to doing calculations or solving equations, but to the </a:t>
            </a:r>
            <a:r>
              <a:rPr lang="en-US" altLang="zh-CN" sz="2000" b="1" dirty="0"/>
              <a:t>conceptual invention</a:t>
            </a:r>
            <a:r>
              <a:rPr lang="en-US" altLang="zh-CN" sz="2000" dirty="0"/>
              <a:t> of mathematical ideas, structures, proofs, and theorems—such as number theory, calculus, or topology. These require deep insight, abstraction, and innovation.</a:t>
            </a:r>
          </a:p>
          <a:p>
            <a:pPr>
              <a:buFont typeface="+mj-lt"/>
              <a:buAutoNum type="arabicPeriod"/>
            </a:pPr>
            <a:endParaRPr lang="en-US" altLang="zh-CN" sz="2000" dirty="0"/>
          </a:p>
          <a:p>
            <a:r>
              <a:rPr lang="en-US" altLang="zh-CN" sz="2000" b="1" dirty="0"/>
              <a:t>“NI and AI“:</a:t>
            </a:r>
            <a:r>
              <a:rPr lang="en-US" altLang="zh-CN" sz="2000" dirty="0"/>
              <a:t> how AI compares to human thinking. While AI can perform mathematical computations and even prove theorems, it typically lacks the </a:t>
            </a:r>
            <a:r>
              <a:rPr lang="en-US" altLang="zh-CN" sz="2000" b="1" dirty="0"/>
              <a:t>intentional creativity, philosophical grounding, and sense of purpose</a:t>
            </a:r>
            <a:r>
              <a:rPr lang="en-US" altLang="zh-CN" sz="2000" dirty="0"/>
              <a:t> behind the original development of mathematics.</a:t>
            </a:r>
          </a:p>
          <a:p>
            <a:endParaRPr lang="zh-CN" alt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B06C5-1AE9-FA39-55F9-DD5C65F6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A34A32-91CD-40B2-9B12-697A2ED7AC5E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8944369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98565</TotalTime>
  <Words>2364</Words>
  <Application>Microsoft Office PowerPoint</Application>
  <PresentationFormat>On-screen Show (4:3)</PresentationFormat>
  <Paragraphs>401</Paragraphs>
  <Slides>46</Slides>
  <Notes>15</Notes>
  <HiddenSlides>0</HiddenSlides>
  <MMClips>2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Google Sans</vt:lpstr>
      <vt:lpstr>SimSun</vt:lpstr>
      <vt:lpstr>Aptos</vt:lpstr>
      <vt:lpstr>Arial</vt:lpstr>
      <vt:lpstr>Arial</vt:lpstr>
      <vt:lpstr>Calibri</vt:lpstr>
      <vt:lpstr>Cambria Math</vt:lpstr>
      <vt:lpstr>Monotype Corsiva</vt:lpstr>
      <vt:lpstr>Times New Roman</vt:lpstr>
      <vt:lpstr>Verdana</vt:lpstr>
      <vt:lpstr>Wingdings</vt:lpstr>
      <vt:lpstr>Profile</vt:lpstr>
      <vt:lpstr>Visio</vt:lpstr>
      <vt:lpstr>COSC 1367: Introduction to Problem Solving using Generative AI</vt:lpstr>
      <vt:lpstr>Agenda</vt:lpstr>
      <vt:lpstr>PowerPoint Presentation</vt:lpstr>
      <vt:lpstr>The course</vt:lpstr>
      <vt:lpstr>What is intelligence？</vt:lpstr>
      <vt:lpstr>What is AI?</vt:lpstr>
      <vt:lpstr>What can AI tools do for us? </vt:lpstr>
      <vt:lpstr>What cannot AI tools do for us? </vt:lpstr>
      <vt:lpstr>NI vs AI: The Creation of Mathematics</vt:lpstr>
      <vt:lpstr>AI cannot create  E-CARGO</vt:lpstr>
      <vt:lpstr>HLE Test (2500 Questions), 04/03/2025</vt:lpstr>
      <vt:lpstr>PowerPoint Presentation</vt:lpstr>
      <vt:lpstr>Reason? </vt:lpstr>
      <vt:lpstr>Reason</vt:lpstr>
      <vt:lpstr>  Humans are highly limited! The Spectrum of Human Ability</vt:lpstr>
      <vt:lpstr>Who will be needed in the AI Era?</vt:lpstr>
      <vt:lpstr>Mission of Research</vt:lpstr>
      <vt:lpstr>Research Objectives: Solving (Complex) Problems</vt:lpstr>
      <vt:lpstr>Research</vt:lpstr>
      <vt:lpstr>Innovation vs. Renovation</vt:lpstr>
      <vt:lpstr>PowerPoint Presentation</vt:lpstr>
      <vt:lpstr>PowerPoint Presentation</vt:lpstr>
      <vt:lpstr>Abstraction/Induction</vt:lpstr>
      <vt:lpstr>Collaboration: Teamwork</vt:lpstr>
      <vt:lpstr>Challenge!  2013 Survey </vt:lpstr>
      <vt:lpstr>The Nature of Collaboration</vt:lpstr>
      <vt:lpstr>Collaboration  made easy/efficient! -The goal of E-CARGO/RBC  -Through modeling and algorithms</vt:lpstr>
      <vt:lpstr>Role-Based Collaboration (RBC) (Standing on the Shoulders of Giants)  Giants: Object-Orientation, Agent Systems, Distributed systems, Chinese Culture and Philosophy</vt:lpstr>
      <vt:lpstr>What is RBC?</vt:lpstr>
      <vt:lpstr>Flowchart  of  RBC</vt:lpstr>
      <vt:lpstr>The Model </vt:lpstr>
      <vt:lpstr>The Birth of E-CARGO</vt:lpstr>
      <vt:lpstr>&lt;C, O, A, M, R, E, G, s0, H&gt;</vt:lpstr>
      <vt:lpstr>E-CARGO: An Aesthetic 3-D Model</vt:lpstr>
      <vt:lpstr>The views on an agent</vt:lpstr>
      <vt:lpstr>A snapshot at a time of  interactions of people using E-CARGO</vt:lpstr>
      <vt:lpstr>Another viewpoint of people using E-CARGO in a period</vt:lpstr>
      <vt:lpstr>Role Relationships in E-CARGO</vt:lpstr>
      <vt:lpstr>E-CARGO explains Shakespeare</vt:lpstr>
      <vt:lpstr>The Nature of Collaboration Specified using E-CARGO</vt:lpstr>
      <vt:lpstr>PowerPoint Presentation</vt:lpstr>
      <vt:lpstr>Fundamental Assumptions</vt:lpstr>
      <vt:lpstr>Summary</vt:lpstr>
      <vt:lpstr>Lab Activity: Project Brainstorming</vt:lpstr>
      <vt:lpstr>PowerPoint Presentation</vt:lpstr>
      <vt:lpstr>Question?  haibinz@ieee.org haibinz@nipissingu.ca   </vt:lpstr>
    </vt:vector>
  </TitlesOfParts>
  <Company>Nipissing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ISSUES OF ROLE-BASED COLLABORATION</dc:title>
  <dc:creator>IBM_GL</dc:creator>
  <cp:lastModifiedBy>Haibin Zhu</cp:lastModifiedBy>
  <cp:revision>722</cp:revision>
  <cp:lastPrinted>2018-12-13T23:49:25Z</cp:lastPrinted>
  <dcterms:created xsi:type="dcterms:W3CDTF">2003-04-15T18:55:16Z</dcterms:created>
  <dcterms:modified xsi:type="dcterms:W3CDTF">2026-08-07T22:20:04Z</dcterms:modified>
</cp:coreProperties>
</file>