
<file path=[Content_Types].xml><?xml version="1.0" encoding="utf-8"?>
<Types xmlns="http://schemas.openxmlformats.org/package/2006/content-types">
  <Default Extension="m4a" ContentType="audi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notesMasterIdLst>
    <p:notesMasterId r:id="rId26"/>
  </p:notesMasterIdLst>
  <p:handoutMasterIdLst>
    <p:handoutMasterId r:id="rId27"/>
  </p:handoutMasterIdLst>
  <p:sldIdLst>
    <p:sldId id="336" r:id="rId2"/>
    <p:sldId id="299" r:id="rId3"/>
    <p:sldId id="337" r:id="rId4"/>
    <p:sldId id="340" r:id="rId5"/>
    <p:sldId id="341" r:id="rId6"/>
    <p:sldId id="342" r:id="rId7"/>
    <p:sldId id="343" r:id="rId8"/>
    <p:sldId id="346" r:id="rId9"/>
    <p:sldId id="339" r:id="rId10"/>
    <p:sldId id="347" r:id="rId11"/>
    <p:sldId id="348" r:id="rId12"/>
    <p:sldId id="349" r:id="rId13"/>
    <p:sldId id="350" r:id="rId14"/>
    <p:sldId id="351" r:id="rId15"/>
    <p:sldId id="352" r:id="rId16"/>
    <p:sldId id="338" r:id="rId17"/>
    <p:sldId id="353" r:id="rId18"/>
    <p:sldId id="354" r:id="rId19"/>
    <p:sldId id="355" r:id="rId20"/>
    <p:sldId id="356" r:id="rId21"/>
    <p:sldId id="357" r:id="rId22"/>
    <p:sldId id="344" r:id="rId23"/>
    <p:sldId id="345" r:id="rId24"/>
    <p:sldId id="295" r:id="rId25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7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404" autoAdjust="0"/>
  </p:normalViewPr>
  <p:slideViewPr>
    <p:cSldViewPr>
      <p:cViewPr varScale="1">
        <p:scale>
          <a:sx n="70" d="100"/>
          <a:sy n="70" d="100"/>
        </p:scale>
        <p:origin x="1204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78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80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ibin Zhu" userId="a2e261bc-1ab1-42c6-b163-ce9dc802355f" providerId="ADAL" clId="{66F68600-41EA-4988-B563-A79818BBC8A2}"/>
    <pc:docChg chg="undo custSel addSld delSld modSld">
      <pc:chgData name="Haibin Zhu" userId="a2e261bc-1ab1-42c6-b163-ce9dc802355f" providerId="ADAL" clId="{66F68600-41EA-4988-B563-A79818BBC8A2}" dt="2026-08-07T22:20:21.285" v="565" actId="1076"/>
      <pc:docMkLst>
        <pc:docMk/>
      </pc:docMkLst>
      <pc:sldChg chg="addSp modSp mod">
        <pc:chgData name="Haibin Zhu" userId="a2e261bc-1ab1-42c6-b163-ce9dc802355f" providerId="ADAL" clId="{66F68600-41EA-4988-B563-A79818BBC8A2}" dt="2026-08-07T22:20:21.285" v="565" actId="1076"/>
        <pc:sldMkLst>
          <pc:docMk/>
          <pc:sldMk cId="0" sldId="336"/>
        </pc:sldMkLst>
        <pc:spChg chg="add mod">
          <ac:chgData name="Haibin Zhu" userId="a2e261bc-1ab1-42c6-b163-ce9dc802355f" providerId="ADAL" clId="{66F68600-41EA-4988-B563-A79818BBC8A2}" dt="2026-08-07T22:20:21.285" v="565" actId="1076"/>
          <ac:spMkLst>
            <pc:docMk/>
            <pc:sldMk cId="0" sldId="336"/>
            <ac:spMk id="3" creationId="{39145964-5D6F-9ABC-56C3-AD1A8135313B}"/>
          </ac:spMkLst>
        </pc:spChg>
      </pc:sldChg>
      <pc:sldChg chg="modSp new mod">
        <pc:chgData name="Haibin Zhu" userId="a2e261bc-1ab1-42c6-b163-ce9dc802355f" providerId="ADAL" clId="{66F68600-41EA-4988-B563-A79818BBC8A2}" dt="2026-07-19T15:22:02.350" v="137" actId="15"/>
        <pc:sldMkLst>
          <pc:docMk/>
          <pc:sldMk cId="4284338054" sldId="337"/>
        </pc:sldMkLst>
        <pc:spChg chg="mod">
          <ac:chgData name="Haibin Zhu" userId="a2e261bc-1ab1-42c6-b163-ce9dc802355f" providerId="ADAL" clId="{66F68600-41EA-4988-B563-A79818BBC8A2}" dt="2026-07-19T15:22:02.350" v="137" actId="15"/>
          <ac:spMkLst>
            <pc:docMk/>
            <pc:sldMk cId="4284338054" sldId="337"/>
            <ac:spMk id="3" creationId="{5676C217-A44F-26F7-ABF4-437A8C5E5ED4}"/>
          </ac:spMkLst>
        </pc:spChg>
      </pc:sldChg>
      <pc:sldChg chg="add">
        <pc:chgData name="Haibin Zhu" userId="a2e261bc-1ab1-42c6-b163-ce9dc802355f" providerId="ADAL" clId="{66F68600-41EA-4988-B563-A79818BBC8A2}" dt="2026-07-22T21:12:03.216" v="558"/>
        <pc:sldMkLst>
          <pc:docMk/>
          <pc:sldMk cId="3548220567" sldId="338"/>
        </pc:sldMkLst>
      </pc:sldChg>
      <pc:sldChg chg="add">
        <pc:chgData name="Haibin Zhu" userId="a2e261bc-1ab1-42c6-b163-ce9dc802355f" providerId="ADAL" clId="{66F68600-41EA-4988-B563-A79818BBC8A2}" dt="2026-07-22T21:14:11.047" v="563"/>
        <pc:sldMkLst>
          <pc:docMk/>
          <pc:sldMk cId="3870977709" sldId="339"/>
        </pc:sldMkLst>
      </pc:sldChg>
      <pc:sldChg chg="modSp new mod">
        <pc:chgData name="Haibin Zhu" userId="a2e261bc-1ab1-42c6-b163-ce9dc802355f" providerId="ADAL" clId="{66F68600-41EA-4988-B563-A79818BBC8A2}" dt="2026-07-19T15:24:48.877" v="156" actId="1076"/>
        <pc:sldMkLst>
          <pc:docMk/>
          <pc:sldMk cId="892709107" sldId="340"/>
        </pc:sldMkLst>
        <pc:spChg chg="mod">
          <ac:chgData name="Haibin Zhu" userId="a2e261bc-1ab1-42c6-b163-ce9dc802355f" providerId="ADAL" clId="{66F68600-41EA-4988-B563-A79818BBC8A2}" dt="2026-07-19T15:23:56.366" v="142" actId="404"/>
          <ac:spMkLst>
            <pc:docMk/>
            <pc:sldMk cId="892709107" sldId="340"/>
            <ac:spMk id="2" creationId="{DB0893B2-9530-0400-C4D7-60AA172EF475}"/>
          </ac:spMkLst>
        </pc:spChg>
        <pc:spChg chg="mod">
          <ac:chgData name="Haibin Zhu" userId="a2e261bc-1ab1-42c6-b163-ce9dc802355f" providerId="ADAL" clId="{66F68600-41EA-4988-B563-A79818BBC8A2}" dt="2026-07-19T15:24:48.877" v="156" actId="1076"/>
          <ac:spMkLst>
            <pc:docMk/>
            <pc:sldMk cId="892709107" sldId="340"/>
            <ac:spMk id="3" creationId="{0010FE12-161D-1DC5-77E0-B2DF00FD0AB2}"/>
          </ac:spMkLst>
        </pc:spChg>
      </pc:sldChg>
      <pc:sldChg chg="modSp new mod">
        <pc:chgData name="Haibin Zhu" userId="a2e261bc-1ab1-42c6-b163-ce9dc802355f" providerId="ADAL" clId="{66F68600-41EA-4988-B563-A79818BBC8A2}" dt="2026-07-20T00:37:51.976" v="233" actId="403"/>
        <pc:sldMkLst>
          <pc:docMk/>
          <pc:sldMk cId="2768242635" sldId="341"/>
        </pc:sldMkLst>
        <pc:spChg chg="mod">
          <ac:chgData name="Haibin Zhu" userId="a2e261bc-1ab1-42c6-b163-ce9dc802355f" providerId="ADAL" clId="{66F68600-41EA-4988-B563-A79818BBC8A2}" dt="2026-07-20T00:37:31.343" v="227" actId="20577"/>
          <ac:spMkLst>
            <pc:docMk/>
            <pc:sldMk cId="2768242635" sldId="341"/>
            <ac:spMk id="2" creationId="{719174DC-8120-3101-2E56-B263A81DD585}"/>
          </ac:spMkLst>
        </pc:spChg>
        <pc:spChg chg="mod">
          <ac:chgData name="Haibin Zhu" userId="a2e261bc-1ab1-42c6-b163-ce9dc802355f" providerId="ADAL" clId="{66F68600-41EA-4988-B563-A79818BBC8A2}" dt="2026-07-20T00:37:51.976" v="233" actId="403"/>
          <ac:spMkLst>
            <pc:docMk/>
            <pc:sldMk cId="2768242635" sldId="341"/>
            <ac:spMk id="3" creationId="{75820D0F-88A2-831A-D39A-B394D23D250F}"/>
          </ac:spMkLst>
        </pc:spChg>
      </pc:sldChg>
      <pc:sldChg chg="modSp new mod">
        <pc:chgData name="Haibin Zhu" userId="a2e261bc-1ab1-42c6-b163-ce9dc802355f" providerId="ADAL" clId="{66F68600-41EA-4988-B563-A79818BBC8A2}" dt="2026-07-20T00:37:45.005" v="232" actId="404"/>
        <pc:sldMkLst>
          <pc:docMk/>
          <pc:sldMk cId="3015834221" sldId="342"/>
        </pc:sldMkLst>
        <pc:spChg chg="mod">
          <ac:chgData name="Haibin Zhu" userId="a2e261bc-1ab1-42c6-b163-ce9dc802355f" providerId="ADAL" clId="{66F68600-41EA-4988-B563-A79818BBC8A2}" dt="2026-07-20T00:37:39.160" v="229" actId="20577"/>
          <ac:spMkLst>
            <pc:docMk/>
            <pc:sldMk cId="3015834221" sldId="342"/>
            <ac:spMk id="2" creationId="{0C7F3DC8-8E0F-D121-8E16-9CDF0B1FD54F}"/>
          </ac:spMkLst>
        </pc:spChg>
        <pc:spChg chg="mod">
          <ac:chgData name="Haibin Zhu" userId="a2e261bc-1ab1-42c6-b163-ce9dc802355f" providerId="ADAL" clId="{66F68600-41EA-4988-B563-A79818BBC8A2}" dt="2026-07-20T00:37:45.005" v="232" actId="404"/>
          <ac:spMkLst>
            <pc:docMk/>
            <pc:sldMk cId="3015834221" sldId="342"/>
            <ac:spMk id="3" creationId="{108E8B79-635A-35C2-E5A9-6E7E63F55504}"/>
          </ac:spMkLst>
        </pc:spChg>
      </pc:sldChg>
      <pc:sldChg chg="addSp modSp new mod">
        <pc:chgData name="Haibin Zhu" userId="a2e261bc-1ab1-42c6-b163-ce9dc802355f" providerId="ADAL" clId="{66F68600-41EA-4988-B563-A79818BBC8A2}" dt="2026-07-20T00:38:40.758" v="249" actId="403"/>
        <pc:sldMkLst>
          <pc:docMk/>
          <pc:sldMk cId="2554840811" sldId="343"/>
        </pc:sldMkLst>
        <pc:spChg chg="mod">
          <ac:chgData name="Haibin Zhu" userId="a2e261bc-1ab1-42c6-b163-ce9dc802355f" providerId="ADAL" clId="{66F68600-41EA-4988-B563-A79818BBC8A2}" dt="2026-07-20T00:38:00.725" v="236" actId="20577"/>
          <ac:spMkLst>
            <pc:docMk/>
            <pc:sldMk cId="2554840811" sldId="343"/>
            <ac:spMk id="2" creationId="{6E158046-F673-8643-2953-8117FA7661DC}"/>
          </ac:spMkLst>
        </pc:spChg>
        <pc:spChg chg="mod">
          <ac:chgData name="Haibin Zhu" userId="a2e261bc-1ab1-42c6-b163-ce9dc802355f" providerId="ADAL" clId="{66F68600-41EA-4988-B563-A79818BBC8A2}" dt="2026-07-20T00:38:15.064" v="241" actId="14100"/>
          <ac:spMkLst>
            <pc:docMk/>
            <pc:sldMk cId="2554840811" sldId="343"/>
            <ac:spMk id="3" creationId="{6A8EBAE8-7FD4-06F0-2EF5-971C33074167}"/>
          </ac:spMkLst>
        </pc:spChg>
        <pc:spChg chg="add mod">
          <ac:chgData name="Haibin Zhu" userId="a2e261bc-1ab1-42c6-b163-ce9dc802355f" providerId="ADAL" clId="{66F68600-41EA-4988-B563-A79818BBC8A2}" dt="2026-07-20T00:38:40.758" v="249" actId="403"/>
          <ac:spMkLst>
            <pc:docMk/>
            <pc:sldMk cId="2554840811" sldId="343"/>
            <ac:spMk id="6" creationId="{182566F3-9665-C01F-62E9-8ACE9B075490}"/>
          </ac:spMkLst>
        </pc:spChg>
      </pc:sldChg>
      <pc:sldChg chg="addSp delSp modSp new mod">
        <pc:chgData name="Haibin Zhu" userId="a2e261bc-1ab1-42c6-b163-ce9dc802355f" providerId="ADAL" clId="{66F68600-41EA-4988-B563-A79818BBC8A2}" dt="2026-07-22T20:18:24.367" v="296" actId="20577"/>
        <pc:sldMkLst>
          <pc:docMk/>
          <pc:sldMk cId="3874183140" sldId="344"/>
        </pc:sldMkLst>
        <pc:spChg chg="mod">
          <ac:chgData name="Haibin Zhu" userId="a2e261bc-1ab1-42c6-b163-ce9dc802355f" providerId="ADAL" clId="{66F68600-41EA-4988-B563-A79818BBC8A2}" dt="2026-07-22T20:18:24.367" v="296" actId="20577"/>
          <ac:spMkLst>
            <pc:docMk/>
            <pc:sldMk cId="3874183140" sldId="344"/>
            <ac:spMk id="2" creationId="{DD43F406-222B-6D9F-091B-351AD50D6C54}"/>
          </ac:spMkLst>
        </pc:spChg>
        <pc:graphicFrameChg chg="add mod modGraphic">
          <ac:chgData name="Haibin Zhu" userId="a2e261bc-1ab1-42c6-b163-ce9dc802355f" providerId="ADAL" clId="{66F68600-41EA-4988-B563-A79818BBC8A2}" dt="2026-07-22T20:18:04.892" v="265" actId="1076"/>
          <ac:graphicFrameMkLst>
            <pc:docMk/>
            <pc:sldMk cId="3874183140" sldId="344"/>
            <ac:graphicFrameMk id="5" creationId="{ED4E2D3B-A756-B354-0F0F-73A773BAB016}"/>
          </ac:graphicFrameMkLst>
        </pc:graphicFrameChg>
      </pc:sldChg>
      <pc:sldChg chg="addSp delSp modSp new mod">
        <pc:chgData name="Haibin Zhu" userId="a2e261bc-1ab1-42c6-b163-ce9dc802355f" providerId="ADAL" clId="{66F68600-41EA-4988-B563-A79818BBC8A2}" dt="2026-07-22T20:18:32.504" v="298" actId="20577"/>
        <pc:sldMkLst>
          <pc:docMk/>
          <pc:sldMk cId="3278109394" sldId="345"/>
        </pc:sldMkLst>
        <pc:spChg chg="mod">
          <ac:chgData name="Haibin Zhu" userId="a2e261bc-1ab1-42c6-b163-ce9dc802355f" providerId="ADAL" clId="{66F68600-41EA-4988-B563-A79818BBC8A2}" dt="2026-07-22T20:18:32.504" v="298" actId="20577"/>
          <ac:spMkLst>
            <pc:docMk/>
            <pc:sldMk cId="3278109394" sldId="345"/>
            <ac:spMk id="2" creationId="{3546291D-E34A-1DD0-535C-8066EE5959DE}"/>
          </ac:spMkLst>
        </pc:spChg>
        <pc:graphicFrameChg chg="add mod modGraphic">
          <ac:chgData name="Haibin Zhu" userId="a2e261bc-1ab1-42c6-b163-ce9dc802355f" providerId="ADAL" clId="{66F68600-41EA-4988-B563-A79818BBC8A2}" dt="2026-07-22T20:17:56.215" v="264" actId="14100"/>
          <ac:graphicFrameMkLst>
            <pc:docMk/>
            <pc:sldMk cId="3278109394" sldId="345"/>
            <ac:graphicFrameMk id="5" creationId="{8BAAB236-3D67-11EB-D00C-29A2FF20F5DD}"/>
          </ac:graphicFrameMkLst>
        </pc:graphicFrameChg>
      </pc:sldChg>
      <pc:sldChg chg="modSp new mod">
        <pc:chgData name="Haibin Zhu" userId="a2e261bc-1ab1-42c6-b163-ce9dc802355f" providerId="ADAL" clId="{66F68600-41EA-4988-B563-A79818BBC8A2}" dt="2026-07-22T20:21:15.385" v="314" actId="404"/>
        <pc:sldMkLst>
          <pc:docMk/>
          <pc:sldMk cId="3432677823" sldId="346"/>
        </pc:sldMkLst>
        <pc:spChg chg="mod">
          <ac:chgData name="Haibin Zhu" userId="a2e261bc-1ab1-42c6-b163-ce9dc802355f" providerId="ADAL" clId="{66F68600-41EA-4988-B563-A79818BBC8A2}" dt="2026-07-22T20:20:51.121" v="303" actId="20577"/>
          <ac:spMkLst>
            <pc:docMk/>
            <pc:sldMk cId="3432677823" sldId="346"/>
            <ac:spMk id="2" creationId="{2EE099A4-FEA2-409E-5D9E-0BD77C816CE2}"/>
          </ac:spMkLst>
        </pc:spChg>
        <pc:spChg chg="mod">
          <ac:chgData name="Haibin Zhu" userId="a2e261bc-1ab1-42c6-b163-ce9dc802355f" providerId="ADAL" clId="{66F68600-41EA-4988-B563-A79818BBC8A2}" dt="2026-07-22T20:21:15.385" v="314" actId="404"/>
          <ac:spMkLst>
            <pc:docMk/>
            <pc:sldMk cId="3432677823" sldId="346"/>
            <ac:spMk id="3" creationId="{DBB6E008-38FD-FF08-D8D6-83EF2BC4F3AC}"/>
          </ac:spMkLst>
        </pc:spChg>
      </pc:sldChg>
      <pc:sldChg chg="modSp new mod">
        <pc:chgData name="Haibin Zhu" userId="a2e261bc-1ab1-42c6-b163-ce9dc802355f" providerId="ADAL" clId="{66F68600-41EA-4988-B563-A79818BBC8A2}" dt="2026-07-22T20:22:22.960" v="325" actId="14100"/>
        <pc:sldMkLst>
          <pc:docMk/>
          <pc:sldMk cId="1201088731" sldId="347"/>
        </pc:sldMkLst>
        <pc:spChg chg="mod">
          <ac:chgData name="Haibin Zhu" userId="a2e261bc-1ab1-42c6-b163-ce9dc802355f" providerId="ADAL" clId="{66F68600-41EA-4988-B563-A79818BBC8A2}" dt="2026-07-22T20:21:54.642" v="319" actId="20577"/>
          <ac:spMkLst>
            <pc:docMk/>
            <pc:sldMk cId="1201088731" sldId="347"/>
            <ac:spMk id="2" creationId="{16C453BC-175A-8844-A66C-6F01BE6BD8C3}"/>
          </ac:spMkLst>
        </pc:spChg>
        <pc:spChg chg="mod">
          <ac:chgData name="Haibin Zhu" userId="a2e261bc-1ab1-42c6-b163-ce9dc802355f" providerId="ADAL" clId="{66F68600-41EA-4988-B563-A79818BBC8A2}" dt="2026-07-22T20:22:22.960" v="325" actId="14100"/>
          <ac:spMkLst>
            <pc:docMk/>
            <pc:sldMk cId="1201088731" sldId="347"/>
            <ac:spMk id="3" creationId="{23F86981-334D-1B3B-BC9D-A9BC5A7CD4A1}"/>
          </ac:spMkLst>
        </pc:spChg>
      </pc:sldChg>
      <pc:sldChg chg="modSp new mod">
        <pc:chgData name="Haibin Zhu" userId="a2e261bc-1ab1-42c6-b163-ce9dc802355f" providerId="ADAL" clId="{66F68600-41EA-4988-B563-A79818BBC8A2}" dt="2026-07-22T20:23:03.777" v="333" actId="15"/>
        <pc:sldMkLst>
          <pc:docMk/>
          <pc:sldMk cId="2865998478" sldId="348"/>
        </pc:sldMkLst>
        <pc:spChg chg="mod">
          <ac:chgData name="Haibin Zhu" userId="a2e261bc-1ab1-42c6-b163-ce9dc802355f" providerId="ADAL" clId="{66F68600-41EA-4988-B563-A79818BBC8A2}" dt="2026-07-22T20:22:50.791" v="330" actId="20577"/>
          <ac:spMkLst>
            <pc:docMk/>
            <pc:sldMk cId="2865998478" sldId="348"/>
            <ac:spMk id="2" creationId="{C220E1EE-5A18-0AE3-D146-A23125EF2B69}"/>
          </ac:spMkLst>
        </pc:spChg>
        <pc:spChg chg="mod">
          <ac:chgData name="Haibin Zhu" userId="a2e261bc-1ab1-42c6-b163-ce9dc802355f" providerId="ADAL" clId="{66F68600-41EA-4988-B563-A79818BBC8A2}" dt="2026-07-22T20:23:03.777" v="333" actId="15"/>
          <ac:spMkLst>
            <pc:docMk/>
            <pc:sldMk cId="2865998478" sldId="348"/>
            <ac:spMk id="3" creationId="{5E1A468B-7645-A6AF-A818-8A9B5ACCB08D}"/>
          </ac:spMkLst>
        </pc:spChg>
      </pc:sldChg>
      <pc:sldChg chg="addSp modSp new mod">
        <pc:chgData name="Haibin Zhu" userId="a2e261bc-1ab1-42c6-b163-ce9dc802355f" providerId="ADAL" clId="{66F68600-41EA-4988-B563-A79818BBC8A2}" dt="2026-07-22T20:24:41.189" v="365" actId="1076"/>
        <pc:sldMkLst>
          <pc:docMk/>
          <pc:sldMk cId="2488266049" sldId="349"/>
        </pc:sldMkLst>
        <pc:spChg chg="mod">
          <ac:chgData name="Haibin Zhu" userId="a2e261bc-1ab1-42c6-b163-ce9dc802355f" providerId="ADAL" clId="{66F68600-41EA-4988-B563-A79818BBC8A2}" dt="2026-07-22T20:23:44.631" v="357" actId="5793"/>
          <ac:spMkLst>
            <pc:docMk/>
            <pc:sldMk cId="2488266049" sldId="349"/>
            <ac:spMk id="2" creationId="{B57CDDF2-D661-43A2-9381-DCA449B42073}"/>
          </ac:spMkLst>
        </pc:spChg>
        <pc:spChg chg="mod">
          <ac:chgData name="Haibin Zhu" userId="a2e261bc-1ab1-42c6-b163-ce9dc802355f" providerId="ADAL" clId="{66F68600-41EA-4988-B563-A79818BBC8A2}" dt="2026-07-22T20:23:58.930" v="361" actId="15"/>
          <ac:spMkLst>
            <pc:docMk/>
            <pc:sldMk cId="2488266049" sldId="349"/>
            <ac:spMk id="3" creationId="{C5E153DF-F611-AA91-CCCF-7930E961B57A}"/>
          </ac:spMkLst>
        </pc:spChg>
        <pc:spChg chg="add mod">
          <ac:chgData name="Haibin Zhu" userId="a2e261bc-1ab1-42c6-b163-ce9dc802355f" providerId="ADAL" clId="{66F68600-41EA-4988-B563-A79818BBC8A2}" dt="2026-07-22T20:24:41.189" v="365" actId="1076"/>
          <ac:spMkLst>
            <pc:docMk/>
            <pc:sldMk cId="2488266049" sldId="349"/>
            <ac:spMk id="6" creationId="{8290D6F9-1BD3-2360-31ED-68013009A314}"/>
          </ac:spMkLst>
        </pc:spChg>
      </pc:sldChg>
      <pc:sldChg chg="addSp delSp modSp new mod">
        <pc:chgData name="Haibin Zhu" userId="a2e261bc-1ab1-42c6-b163-ce9dc802355f" providerId="ADAL" clId="{66F68600-41EA-4988-B563-A79818BBC8A2}" dt="2026-07-22T20:26:22.929" v="381" actId="20577"/>
        <pc:sldMkLst>
          <pc:docMk/>
          <pc:sldMk cId="840452819" sldId="350"/>
        </pc:sldMkLst>
        <pc:spChg chg="mod">
          <ac:chgData name="Haibin Zhu" userId="a2e261bc-1ab1-42c6-b163-ce9dc802355f" providerId="ADAL" clId="{66F68600-41EA-4988-B563-A79818BBC8A2}" dt="2026-07-22T20:25:27.657" v="368"/>
          <ac:spMkLst>
            <pc:docMk/>
            <pc:sldMk cId="840452819" sldId="350"/>
            <ac:spMk id="2" creationId="{A13E5E30-3CD0-1B8A-E6A2-3513F8ED2ACE}"/>
          </ac:spMkLst>
        </pc:spChg>
        <pc:spChg chg="mod">
          <ac:chgData name="Haibin Zhu" userId="a2e261bc-1ab1-42c6-b163-ce9dc802355f" providerId="ADAL" clId="{66F68600-41EA-4988-B563-A79818BBC8A2}" dt="2026-07-22T20:25:48.964" v="374" actId="14100"/>
          <ac:spMkLst>
            <pc:docMk/>
            <pc:sldMk cId="840452819" sldId="350"/>
            <ac:spMk id="3" creationId="{4AD2D740-C866-9547-4188-5647499A2504}"/>
          </ac:spMkLst>
        </pc:spChg>
        <pc:spChg chg="add mod">
          <ac:chgData name="Haibin Zhu" userId="a2e261bc-1ab1-42c6-b163-ce9dc802355f" providerId="ADAL" clId="{66F68600-41EA-4988-B563-A79818BBC8A2}" dt="2026-07-22T20:26:22.929" v="381" actId="20577"/>
          <ac:spMkLst>
            <pc:docMk/>
            <pc:sldMk cId="840452819" sldId="350"/>
            <ac:spMk id="8" creationId="{0F7DC1EE-987A-F8A5-2273-7B7EFB3DABD4}"/>
          </ac:spMkLst>
        </pc:spChg>
      </pc:sldChg>
      <pc:sldChg chg="modSp new mod">
        <pc:chgData name="Haibin Zhu" userId="a2e261bc-1ab1-42c6-b163-ce9dc802355f" providerId="ADAL" clId="{66F68600-41EA-4988-B563-A79818BBC8A2}" dt="2026-07-22T20:28:20.625" v="415" actId="403"/>
        <pc:sldMkLst>
          <pc:docMk/>
          <pc:sldMk cId="16397345" sldId="351"/>
        </pc:sldMkLst>
        <pc:spChg chg="mod">
          <ac:chgData name="Haibin Zhu" userId="a2e261bc-1ab1-42c6-b163-ce9dc802355f" providerId="ADAL" clId="{66F68600-41EA-4988-B563-A79818BBC8A2}" dt="2026-07-22T20:27:09.664" v="386" actId="20577"/>
          <ac:spMkLst>
            <pc:docMk/>
            <pc:sldMk cId="16397345" sldId="351"/>
            <ac:spMk id="2" creationId="{B7ACB32F-D6E6-3ACE-4A4A-BB7ACA4A524C}"/>
          </ac:spMkLst>
        </pc:spChg>
        <pc:spChg chg="mod">
          <ac:chgData name="Haibin Zhu" userId="a2e261bc-1ab1-42c6-b163-ce9dc802355f" providerId="ADAL" clId="{66F68600-41EA-4988-B563-A79818BBC8A2}" dt="2026-07-22T20:28:20.625" v="415" actId="403"/>
          <ac:spMkLst>
            <pc:docMk/>
            <pc:sldMk cId="16397345" sldId="351"/>
            <ac:spMk id="3" creationId="{6FA8E96B-7B26-F1D4-99B3-1FBF01431012}"/>
          </ac:spMkLst>
        </pc:spChg>
      </pc:sldChg>
      <pc:sldChg chg="modSp new mod">
        <pc:chgData name="Haibin Zhu" userId="a2e261bc-1ab1-42c6-b163-ce9dc802355f" providerId="ADAL" clId="{66F68600-41EA-4988-B563-A79818BBC8A2}" dt="2026-07-22T20:29:52.301" v="430" actId="20577"/>
        <pc:sldMkLst>
          <pc:docMk/>
          <pc:sldMk cId="3231138158" sldId="352"/>
        </pc:sldMkLst>
        <pc:spChg chg="mod">
          <ac:chgData name="Haibin Zhu" userId="a2e261bc-1ab1-42c6-b163-ce9dc802355f" providerId="ADAL" clId="{66F68600-41EA-4988-B563-A79818BBC8A2}" dt="2026-07-22T20:29:01.495" v="420" actId="20577"/>
          <ac:spMkLst>
            <pc:docMk/>
            <pc:sldMk cId="3231138158" sldId="352"/>
            <ac:spMk id="2" creationId="{638D3B3E-0493-953D-D5FE-2E573FC3FDC6}"/>
          </ac:spMkLst>
        </pc:spChg>
        <pc:spChg chg="mod">
          <ac:chgData name="Haibin Zhu" userId="a2e261bc-1ab1-42c6-b163-ce9dc802355f" providerId="ADAL" clId="{66F68600-41EA-4988-B563-A79818BBC8A2}" dt="2026-07-22T20:29:52.301" v="430" actId="20577"/>
          <ac:spMkLst>
            <pc:docMk/>
            <pc:sldMk cId="3231138158" sldId="352"/>
            <ac:spMk id="3" creationId="{83225C05-5A7E-DFA3-84EF-58FED6DA9EEF}"/>
          </ac:spMkLst>
        </pc:spChg>
      </pc:sldChg>
      <pc:sldChg chg="modSp new mod">
        <pc:chgData name="Haibin Zhu" userId="a2e261bc-1ab1-42c6-b163-ce9dc802355f" providerId="ADAL" clId="{66F68600-41EA-4988-B563-A79818BBC8A2}" dt="2026-07-22T21:03:17.027" v="465" actId="20577"/>
        <pc:sldMkLst>
          <pc:docMk/>
          <pc:sldMk cId="2083775847" sldId="353"/>
        </pc:sldMkLst>
        <pc:spChg chg="mod">
          <ac:chgData name="Haibin Zhu" userId="a2e261bc-1ab1-42c6-b163-ce9dc802355f" providerId="ADAL" clId="{66F68600-41EA-4988-B563-A79818BBC8A2}" dt="2026-07-22T21:03:08.050" v="464" actId="20577"/>
          <ac:spMkLst>
            <pc:docMk/>
            <pc:sldMk cId="2083775847" sldId="353"/>
            <ac:spMk id="2" creationId="{426D6AEC-808D-085C-59AE-E8A0BA3AD2DF}"/>
          </ac:spMkLst>
        </pc:spChg>
        <pc:spChg chg="mod">
          <ac:chgData name="Haibin Zhu" userId="a2e261bc-1ab1-42c6-b163-ce9dc802355f" providerId="ADAL" clId="{66F68600-41EA-4988-B563-A79818BBC8A2}" dt="2026-07-22T21:03:17.027" v="465" actId="20577"/>
          <ac:spMkLst>
            <pc:docMk/>
            <pc:sldMk cId="2083775847" sldId="353"/>
            <ac:spMk id="3" creationId="{574EE93D-04D7-A7EF-9713-850079F18ED3}"/>
          </ac:spMkLst>
        </pc:spChg>
      </pc:sldChg>
      <pc:sldChg chg="addSp modSp new mod">
        <pc:chgData name="Haibin Zhu" userId="a2e261bc-1ab1-42c6-b163-ce9dc802355f" providerId="ADAL" clId="{66F68600-41EA-4988-B563-A79818BBC8A2}" dt="2026-07-22T21:07:17.856" v="523" actId="14100"/>
        <pc:sldMkLst>
          <pc:docMk/>
          <pc:sldMk cId="294485773" sldId="354"/>
        </pc:sldMkLst>
        <pc:spChg chg="mod">
          <ac:chgData name="Haibin Zhu" userId="a2e261bc-1ab1-42c6-b163-ce9dc802355f" providerId="ADAL" clId="{66F68600-41EA-4988-B563-A79818BBC8A2}" dt="2026-07-22T21:04:01.809" v="470" actId="20577"/>
          <ac:spMkLst>
            <pc:docMk/>
            <pc:sldMk cId="294485773" sldId="354"/>
            <ac:spMk id="2" creationId="{D5BA9EB5-2011-201E-EBD1-2C81EA9D9C9E}"/>
          </ac:spMkLst>
        </pc:spChg>
        <pc:spChg chg="mod">
          <ac:chgData name="Haibin Zhu" userId="a2e261bc-1ab1-42c6-b163-ce9dc802355f" providerId="ADAL" clId="{66F68600-41EA-4988-B563-A79818BBC8A2}" dt="2026-07-22T21:04:34.334" v="481" actId="14100"/>
          <ac:spMkLst>
            <pc:docMk/>
            <pc:sldMk cId="294485773" sldId="354"/>
            <ac:spMk id="3" creationId="{60511E5C-15CD-9C6C-7432-25081F81D6D6}"/>
          </ac:spMkLst>
        </pc:spChg>
        <pc:spChg chg="add mod">
          <ac:chgData name="Haibin Zhu" userId="a2e261bc-1ab1-42c6-b163-ce9dc802355f" providerId="ADAL" clId="{66F68600-41EA-4988-B563-A79818BBC8A2}" dt="2026-07-22T21:07:17.856" v="523" actId="14100"/>
          <ac:spMkLst>
            <pc:docMk/>
            <pc:sldMk cId="294485773" sldId="354"/>
            <ac:spMk id="6" creationId="{9B5B51CD-0A32-503E-F0D0-5E360883D516}"/>
          </ac:spMkLst>
        </pc:spChg>
      </pc:sldChg>
      <pc:sldChg chg="addSp modSp new mod">
        <pc:chgData name="Haibin Zhu" userId="a2e261bc-1ab1-42c6-b163-ce9dc802355f" providerId="ADAL" clId="{66F68600-41EA-4988-B563-A79818BBC8A2}" dt="2026-07-22T21:07:40.812" v="525" actId="404"/>
        <pc:sldMkLst>
          <pc:docMk/>
          <pc:sldMk cId="1313409203" sldId="355"/>
        </pc:sldMkLst>
        <pc:spChg chg="mod">
          <ac:chgData name="Haibin Zhu" userId="a2e261bc-1ab1-42c6-b163-ce9dc802355f" providerId="ADAL" clId="{66F68600-41EA-4988-B563-A79818BBC8A2}" dt="2026-07-22T21:05:58.368" v="501" actId="20577"/>
          <ac:spMkLst>
            <pc:docMk/>
            <pc:sldMk cId="1313409203" sldId="355"/>
            <ac:spMk id="2" creationId="{724EB571-457C-619C-10C0-48D5CE165D52}"/>
          </ac:spMkLst>
        </pc:spChg>
        <pc:spChg chg="mod">
          <ac:chgData name="Haibin Zhu" userId="a2e261bc-1ab1-42c6-b163-ce9dc802355f" providerId="ADAL" clId="{66F68600-41EA-4988-B563-A79818BBC8A2}" dt="2026-07-22T21:06:42.146" v="515" actId="14100"/>
          <ac:spMkLst>
            <pc:docMk/>
            <pc:sldMk cId="1313409203" sldId="355"/>
            <ac:spMk id="3" creationId="{E0FE3A8F-B637-BD12-9AD8-B1CEE05E2B49}"/>
          </ac:spMkLst>
        </pc:spChg>
        <pc:spChg chg="add mod">
          <ac:chgData name="Haibin Zhu" userId="a2e261bc-1ab1-42c6-b163-ce9dc802355f" providerId="ADAL" clId="{66F68600-41EA-4988-B563-A79818BBC8A2}" dt="2026-07-22T21:07:40.812" v="525" actId="404"/>
          <ac:spMkLst>
            <pc:docMk/>
            <pc:sldMk cId="1313409203" sldId="355"/>
            <ac:spMk id="6" creationId="{091B85D3-3094-7CEE-8C44-E9F29DAB116C}"/>
          </ac:spMkLst>
        </pc:spChg>
      </pc:sldChg>
      <pc:sldChg chg="addSp modSp new mod">
        <pc:chgData name="Haibin Zhu" userId="a2e261bc-1ab1-42c6-b163-ce9dc802355f" providerId="ADAL" clId="{66F68600-41EA-4988-B563-A79818BBC8A2}" dt="2026-07-22T21:08:51.499" v="542" actId="14100"/>
        <pc:sldMkLst>
          <pc:docMk/>
          <pc:sldMk cId="1834700809" sldId="356"/>
        </pc:sldMkLst>
        <pc:spChg chg="mod">
          <ac:chgData name="Haibin Zhu" userId="a2e261bc-1ab1-42c6-b163-ce9dc802355f" providerId="ADAL" clId="{66F68600-41EA-4988-B563-A79818BBC8A2}" dt="2026-07-22T21:08:11.361" v="530" actId="20577"/>
          <ac:spMkLst>
            <pc:docMk/>
            <pc:sldMk cId="1834700809" sldId="356"/>
            <ac:spMk id="2" creationId="{7DBA6690-3BDE-66AE-59A5-A85FE07DD027}"/>
          </ac:spMkLst>
        </pc:spChg>
        <pc:spChg chg="mod">
          <ac:chgData name="Haibin Zhu" userId="a2e261bc-1ab1-42c6-b163-ce9dc802355f" providerId="ADAL" clId="{66F68600-41EA-4988-B563-A79818BBC8A2}" dt="2026-07-22T21:08:34.502" v="537" actId="21"/>
          <ac:spMkLst>
            <pc:docMk/>
            <pc:sldMk cId="1834700809" sldId="356"/>
            <ac:spMk id="3" creationId="{F60F2604-F395-978A-0245-BDE164E93490}"/>
          </ac:spMkLst>
        </pc:spChg>
        <pc:spChg chg="add mod">
          <ac:chgData name="Haibin Zhu" userId="a2e261bc-1ab1-42c6-b163-ce9dc802355f" providerId="ADAL" clId="{66F68600-41EA-4988-B563-A79818BBC8A2}" dt="2026-07-22T21:08:51.499" v="542" actId="14100"/>
          <ac:spMkLst>
            <pc:docMk/>
            <pc:sldMk cId="1834700809" sldId="356"/>
            <ac:spMk id="6" creationId="{F69DC24E-0149-8844-55DA-81871272B4E3}"/>
          </ac:spMkLst>
        </pc:spChg>
      </pc:sldChg>
      <pc:sldChg chg="addSp delSp modSp new mod">
        <pc:chgData name="Haibin Zhu" userId="a2e261bc-1ab1-42c6-b163-ce9dc802355f" providerId="ADAL" clId="{66F68600-41EA-4988-B563-A79818BBC8A2}" dt="2026-07-22T21:09:57.498" v="556" actId="113"/>
        <pc:sldMkLst>
          <pc:docMk/>
          <pc:sldMk cId="72816883" sldId="357"/>
        </pc:sldMkLst>
        <pc:spChg chg="mod">
          <ac:chgData name="Haibin Zhu" userId="a2e261bc-1ab1-42c6-b163-ce9dc802355f" providerId="ADAL" clId="{66F68600-41EA-4988-B563-A79818BBC8A2}" dt="2026-07-22T21:09:31.105" v="550" actId="20577"/>
          <ac:spMkLst>
            <pc:docMk/>
            <pc:sldMk cId="72816883" sldId="357"/>
            <ac:spMk id="2" creationId="{E900498E-B787-CB29-0E36-BF021DAEEAEE}"/>
          </ac:spMkLst>
        </pc:spChg>
        <pc:spChg chg="add mod">
          <ac:chgData name="Haibin Zhu" userId="a2e261bc-1ab1-42c6-b163-ce9dc802355f" providerId="ADAL" clId="{66F68600-41EA-4988-B563-A79818BBC8A2}" dt="2026-07-22T21:09:46.623" v="553" actId="14100"/>
          <ac:spMkLst>
            <pc:docMk/>
            <pc:sldMk cId="72816883" sldId="357"/>
            <ac:spMk id="7" creationId="{5B1FB581-4CBA-8AA6-FD46-08C148A4ED6C}"/>
          </ac:spMkLst>
        </pc:spChg>
        <pc:graphicFrameChg chg="add mod modGraphic">
          <ac:chgData name="Haibin Zhu" userId="a2e261bc-1ab1-42c6-b163-ce9dc802355f" providerId="ADAL" clId="{66F68600-41EA-4988-B563-A79818BBC8A2}" dt="2026-07-22T21:09:57.498" v="556" actId="113"/>
          <ac:graphicFrameMkLst>
            <pc:docMk/>
            <pc:sldMk cId="72816883" sldId="357"/>
            <ac:graphicFrameMk id="5" creationId="{C15C0753-5251-F7BE-E555-D85A9DBCFB13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2A130D4D-F656-4744-9001-21CB6AD378F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9344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26ED5798-9B84-43B5-8149-944CC71BEB4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022295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CD2D81E-F15E-491A-87C0-B77197847594}" type="slidenum">
              <a:rPr lang="en-US" altLang="zh-CN" smtClean="0">
                <a:latin typeface="Arial" charset="0"/>
              </a:rPr>
              <a:pPr/>
              <a:t>1</a:t>
            </a:fld>
            <a:endParaRPr lang="en-US" altLang="zh-CN">
              <a:latin typeface="Arial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913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21C241C-9052-4F40-8320-79BA075E7246}" type="slidenum">
              <a:rPr lang="en-US" altLang="zh-CN" smtClean="0">
                <a:latin typeface="Arial" charset="0"/>
              </a:rPr>
              <a:pPr/>
              <a:t>2</a:t>
            </a:fld>
            <a:endParaRPr lang="en-US" altLang="zh-CN">
              <a:latin typeface="Arial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551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64B018AC-76D5-40D0-93AC-0D7EE8F0EA4D}" type="slidenum">
              <a:rPr lang="en-US" altLang="zh-CN" smtClean="0">
                <a:latin typeface="Arial" charset="0"/>
              </a:rPr>
              <a:pPr/>
              <a:t>24</a:t>
            </a:fld>
            <a:endParaRPr lang="en-US" altLang="zh-CN">
              <a:latin typeface="Arial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118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5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CF17B-7788-4304-8BC6-CDE87D842F6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8330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5F083-8E94-4917-8520-8D21165548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898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C8347-B31D-4F60-A156-820A7FD1A7E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7738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6E5A4-6E91-4C1B-AC9E-C1288EE07AE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1548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66738" y="304800"/>
            <a:ext cx="8008937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8FA8B-7369-48C9-B79D-2BD51395606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3120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018" y="1052945"/>
            <a:ext cx="8796481" cy="5116946"/>
          </a:xfrm>
        </p:spPr>
        <p:txBody>
          <a:bodyPr/>
          <a:lstStyle>
            <a:lvl1pPr>
              <a:defRPr sz="2000" b="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7439025" cy="889000"/>
          </a:xfrm>
          <a:prstGeom prst="rect">
            <a:avLst/>
          </a:prstGeom>
        </p:spPr>
        <p:txBody>
          <a:bodyPr anchor="ctr"/>
          <a:lstStyle>
            <a:lvl1pPr algn="l">
              <a:defRPr sz="3200" b="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54522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34A32-91CD-40B2-9B12-697A2ED7AC5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9073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E5484-1BF9-40BE-B399-8985CD88382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5739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868E30-0306-4EC9-A62A-17B01594032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8840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3B2F8-E036-44C9-A017-50C2814CF1F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3842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A64E7-7EE9-4D05-867F-9A404063A77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0250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82FE4-2BB9-4A84-BBE4-6F389CE5AF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91048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A8240-9C5F-4A33-8E32-06F3040DC11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1178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4F224-E8FF-41BE-A866-BA5176FF90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931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4326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432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432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02B754BB-53CB-412B-832A-A8B6E8C475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  <p:sldLayoutId id="2147483927" r:id="rId12"/>
    <p:sldLayoutId id="2147483928" r:id="rId13"/>
    <p:sldLayoutId id="2147483930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hyperlink" Target="mailto:haibinz@nipissingu.ca" TargetMode="Externa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hyperlink" Target="mailto:haibinz@ieee.org" TargetMode="External"/><Relationship Id="rId5" Type="http://schemas.openxmlformats.org/officeDocument/2006/relationships/image" Target="../media/image2.wmf"/><Relationship Id="rId4" Type="http://schemas.openxmlformats.org/officeDocument/2006/relationships/notesSlide" Target="../notesSlides/notesSlide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89295D8B-9DA3-4548-A967-FC4672FAD346}" type="slidenum">
              <a:rPr lang="en-US" altLang="zh-CN" smtClean="0"/>
              <a:pPr/>
              <a:t>1</a:t>
            </a:fld>
            <a:endParaRPr lang="en-US" altLang="zh-CN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599" y="714148"/>
            <a:ext cx="7790544" cy="1495652"/>
          </a:xfrm>
        </p:spPr>
        <p:txBody>
          <a:bodyPr/>
          <a:lstStyle/>
          <a:p>
            <a:pPr algn="ctr" eaLnBrk="1" hangingPunct="1"/>
            <a:r>
              <a:rPr lang="en-US" altLang="zh-CN" sz="2800" b="1" dirty="0"/>
              <a:t>COSC 1367: Introduction to Problem Solving using Generative AI</a:t>
            </a:r>
            <a:endParaRPr lang="en-US" altLang="zh-CN" sz="5400" b="1" dirty="0">
              <a:ea typeface="宋体" pitchFamily="2" charset="-122"/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3401122"/>
            <a:ext cx="6781800" cy="561278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en-US" altLang="zh-CN" dirty="0">
                <a:ea typeface="宋体" pitchFamily="2" charset="-122"/>
              </a:rPr>
              <a:t>Lecture 2: Problem Solving</a:t>
            </a:r>
            <a:endParaRPr lang="en-US" altLang="zh-CN" sz="24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145964-5D6F-9ABC-56C3-AD1A8135313B}"/>
              </a:ext>
            </a:extLst>
          </p:cNvPr>
          <p:cNvSpPr txBox="1"/>
          <p:nvPr/>
        </p:nvSpPr>
        <p:spPr>
          <a:xfrm>
            <a:off x="2218871" y="4876800"/>
            <a:ext cx="4572000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en-US" altLang="zh-CN" sz="2400" b="1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Haibin Zhu </a:t>
            </a:r>
          </a:p>
          <a:p>
            <a:pPr algn="ctr" eaLnBrk="1" hangingPunct="1">
              <a:lnSpc>
                <a:spcPct val="90000"/>
              </a:lnSpc>
            </a:pPr>
            <a:r>
              <a:rPr lang="en-CA" sz="2400" b="1" dirty="0"/>
              <a:t>©</a:t>
            </a:r>
            <a:r>
              <a:rPr lang="en-US" altLang="zh-CN" sz="2400" b="1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453BC-175A-8844-A66C-6F01BE6BD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Questions to Analyze a Problem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86981-334D-1B3B-BC9D-A9BC5A7CD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6291262" cy="3048000"/>
          </a:xfrm>
        </p:spPr>
        <p:txBody>
          <a:bodyPr/>
          <a:lstStyle/>
          <a:p>
            <a:r>
              <a:rPr lang="en-CA" sz="2000" dirty="0"/>
              <a:t>What is the actual problem? </a:t>
            </a:r>
          </a:p>
          <a:p>
            <a:r>
              <a:rPr lang="en-CA" sz="2000" dirty="0"/>
              <a:t>What caused the problem? </a:t>
            </a:r>
          </a:p>
          <a:p>
            <a:r>
              <a:rPr lang="en-CA" sz="2000" dirty="0"/>
              <a:t>Who is affected? </a:t>
            </a:r>
          </a:p>
          <a:p>
            <a:r>
              <a:rPr lang="en-CA" sz="2000" dirty="0"/>
              <a:t>When and where does it occur? </a:t>
            </a:r>
          </a:p>
          <a:p>
            <a:r>
              <a:rPr lang="en-CA" sz="2000" dirty="0"/>
              <a:t>What information is missing? </a:t>
            </a:r>
          </a:p>
          <a:p>
            <a:r>
              <a:rPr lang="en-CA" sz="2000" dirty="0"/>
              <a:t>What assumptions are being made? </a:t>
            </a:r>
          </a:p>
          <a:p>
            <a:r>
              <a:rPr lang="en-CA" sz="2000" dirty="0"/>
              <a:t>What constraints must be satisfied? </a:t>
            </a:r>
          </a:p>
          <a:p>
            <a:r>
              <a:rPr lang="en-CA" sz="2000" dirty="0"/>
              <a:t>What would a successful solution look like?</a:t>
            </a:r>
          </a:p>
          <a:p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B6A937-0A2F-CFAB-A3BB-E7A6A543C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1088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0E1EE-5A18-0AE3-D146-A23125EF2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Example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1A468B-7645-A6AF-A818-8A9B5ACCB0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b="1" dirty="0"/>
              <a:t>Problem:</a:t>
            </a:r>
            <a:r>
              <a:rPr lang="en-CA" sz="2400" dirty="0"/>
              <a:t> Students perform poorly on programming assignments.</a:t>
            </a:r>
          </a:p>
          <a:p>
            <a:r>
              <a:rPr lang="en-CA" sz="2400" dirty="0"/>
              <a:t>Ask:</a:t>
            </a:r>
          </a:p>
          <a:p>
            <a:pPr lvl="1"/>
            <a:r>
              <a:rPr lang="en-CA" sz="2000" dirty="0"/>
              <a:t>Is the problem difficult? </a:t>
            </a:r>
          </a:p>
          <a:p>
            <a:pPr lvl="1"/>
            <a:r>
              <a:rPr lang="en-CA" sz="2000" dirty="0"/>
              <a:t>Do students understand the lectures? </a:t>
            </a:r>
          </a:p>
          <a:p>
            <a:pPr lvl="1"/>
            <a:r>
              <a:rPr lang="en-CA" sz="2000" dirty="0"/>
              <a:t>Are assignment instructions clear? </a:t>
            </a:r>
          </a:p>
          <a:p>
            <a:pPr lvl="1"/>
            <a:r>
              <a:rPr lang="en-CA" sz="2000" dirty="0"/>
              <a:t>Do students have enough practice? </a:t>
            </a:r>
          </a:p>
          <a:p>
            <a:pPr lvl="1"/>
            <a:r>
              <a:rPr lang="en-CA" sz="2000" dirty="0"/>
              <a:t>Are software tools working properly?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B0FC1-D3D4-D0F2-306F-6207F7B4D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59984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CDDF2-D661-43A2-9381-DCA449B42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Divide and Conquer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153DF-F611-AA91-CCCF-7930E961B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000" dirty="0"/>
              <a:t>Large problems are easier to solve when divided into smaller subproblems.</a:t>
            </a:r>
          </a:p>
          <a:p>
            <a:r>
              <a:rPr lang="en-CA" sz="2000" dirty="0"/>
              <a:t>Example:</a:t>
            </a:r>
          </a:p>
          <a:p>
            <a:r>
              <a:rPr lang="en-CA" sz="2000" b="1" dirty="0"/>
              <a:t>Problem:</a:t>
            </a:r>
            <a:r>
              <a:rPr lang="en-CA" sz="2000" dirty="0"/>
              <a:t> Build an Online Shopping System</a:t>
            </a:r>
          </a:p>
          <a:p>
            <a:r>
              <a:rPr lang="en-CA" sz="2000" dirty="0"/>
              <a:t>Subproblems:</a:t>
            </a:r>
          </a:p>
          <a:p>
            <a:pPr lvl="1"/>
            <a:r>
              <a:rPr lang="en-CA" sz="1600" dirty="0"/>
              <a:t>User registration </a:t>
            </a:r>
          </a:p>
          <a:p>
            <a:pPr lvl="1"/>
            <a:r>
              <a:rPr lang="en-CA" sz="1600" dirty="0"/>
              <a:t>Product management </a:t>
            </a:r>
          </a:p>
          <a:p>
            <a:pPr lvl="1"/>
            <a:r>
              <a:rPr lang="en-CA" sz="1600" dirty="0"/>
              <a:t>Shopping cart </a:t>
            </a:r>
          </a:p>
          <a:p>
            <a:pPr lvl="1"/>
            <a:r>
              <a:rPr lang="en-CA" sz="1600" dirty="0"/>
              <a:t>Payment processing </a:t>
            </a:r>
          </a:p>
          <a:p>
            <a:pPr lvl="1"/>
            <a:r>
              <a:rPr lang="en-CA" sz="1600" dirty="0"/>
              <a:t>Inventory management </a:t>
            </a:r>
          </a:p>
          <a:p>
            <a:pPr lvl="1"/>
            <a:r>
              <a:rPr lang="en-CA" sz="1600" dirty="0"/>
              <a:t>Order tracking</a:t>
            </a:r>
          </a:p>
          <a:p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FDD908-D553-9506-853D-5468743E0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12</a:t>
            </a:fld>
            <a:endParaRPr lang="en-US" altLang="zh-C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90D6F9-1BD3-2360-31ED-68013009A314}"/>
              </a:ext>
            </a:extLst>
          </p:cNvPr>
          <p:cNvSpPr txBox="1"/>
          <p:nvPr/>
        </p:nvSpPr>
        <p:spPr>
          <a:xfrm>
            <a:off x="4267200" y="3693188"/>
            <a:ext cx="4572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n-CA" dirty="0">
                <a:latin typeface="Courier New" panose="02070309020205020404" pitchFamily="49" charset="0"/>
              </a:rPr>
              <a:t>Online Shopping System</a:t>
            </a:r>
          </a:p>
          <a:p>
            <a:pPr rtl="0">
              <a:buNone/>
            </a:pPr>
            <a:r>
              <a:rPr lang="en-CA" dirty="0">
                <a:latin typeface="Courier New" panose="02070309020205020404" pitchFamily="49" charset="0"/>
              </a:rPr>
              <a:t>        │</a:t>
            </a:r>
          </a:p>
          <a:p>
            <a:pPr rtl="0">
              <a:buNone/>
            </a:pPr>
            <a:r>
              <a:rPr lang="en-CA" dirty="0">
                <a:latin typeface="Courier New" panose="02070309020205020404" pitchFamily="49" charset="0"/>
              </a:rPr>
              <a:t> ┌──────┼───────────┐</a:t>
            </a:r>
          </a:p>
          <a:p>
            <a:pPr rtl="0">
              <a:buNone/>
            </a:pPr>
            <a:r>
              <a:rPr lang="en-CA" dirty="0">
                <a:latin typeface="Courier New" panose="02070309020205020404" pitchFamily="49" charset="0"/>
              </a:rPr>
              <a:t>Users Products Orders Payments</a:t>
            </a:r>
          </a:p>
          <a:p>
            <a:pPr>
              <a:buNone/>
            </a:pPr>
            <a:r>
              <a:rPr lang="en-CA" b="1" dirty="0"/>
              <a:t>Benefits</a:t>
            </a:r>
            <a:endParaRPr lang="en-CA" dirty="0"/>
          </a:p>
          <a:p>
            <a:pPr>
              <a:buFont typeface="Arial" panose="020B0604020202020204" pitchFamily="34" charset="0"/>
              <a:buChar char="•"/>
            </a:pPr>
            <a:r>
              <a:rPr lang="en-CA" dirty="0"/>
              <a:t>Easier to understand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dirty="0"/>
              <a:t>Easier to assign work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dirty="0"/>
              <a:t>Easier to test </a:t>
            </a:r>
          </a:p>
        </p:txBody>
      </p:sp>
    </p:spTree>
    <p:extLst>
      <p:ext uri="{BB962C8B-B14F-4D97-AF65-F5344CB8AC3E}">
        <p14:creationId xmlns:p14="http://schemas.microsoft.com/office/powerpoint/2010/main" val="2488266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E5E30-3CD0-1B8A-E6A2-3513F8ED2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Identify Constraints and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2D740-C866-9547-4188-5647499A2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4462462" cy="3352800"/>
          </a:xfrm>
        </p:spPr>
        <p:txBody>
          <a:bodyPr/>
          <a:lstStyle/>
          <a:p>
            <a:r>
              <a:rPr lang="en-CA" sz="2000" b="1" dirty="0"/>
              <a:t>Requirements</a:t>
            </a:r>
          </a:p>
          <a:p>
            <a:pPr lvl="1"/>
            <a:r>
              <a:rPr lang="en-CA" sz="1600" dirty="0"/>
              <a:t>What must the solution do? </a:t>
            </a:r>
          </a:p>
          <a:p>
            <a:pPr lvl="1"/>
            <a:r>
              <a:rPr lang="en-CA" sz="1600" dirty="0"/>
              <a:t>What outputs are expected? </a:t>
            </a:r>
          </a:p>
          <a:p>
            <a:r>
              <a:rPr lang="en-CA" sz="2000" b="1" dirty="0"/>
              <a:t>Constraints</a:t>
            </a:r>
          </a:p>
          <a:p>
            <a:pPr lvl="1"/>
            <a:r>
              <a:rPr lang="en-CA" sz="1600" dirty="0"/>
              <a:t>Time </a:t>
            </a:r>
          </a:p>
          <a:p>
            <a:pPr lvl="1"/>
            <a:r>
              <a:rPr lang="en-CA" sz="1600" dirty="0"/>
              <a:t>Budget </a:t>
            </a:r>
          </a:p>
          <a:p>
            <a:pPr lvl="1"/>
            <a:r>
              <a:rPr lang="en-CA" sz="1600" dirty="0"/>
              <a:t>Technology </a:t>
            </a:r>
          </a:p>
          <a:p>
            <a:pPr lvl="1"/>
            <a:r>
              <a:rPr lang="en-CA" sz="1600" dirty="0"/>
              <a:t>Memory </a:t>
            </a:r>
          </a:p>
          <a:p>
            <a:pPr lvl="1"/>
            <a:r>
              <a:rPr lang="en-CA" sz="1600" dirty="0"/>
              <a:t>Security </a:t>
            </a:r>
          </a:p>
          <a:p>
            <a:pPr lvl="1"/>
            <a:r>
              <a:rPr lang="en-CA" sz="1600" dirty="0"/>
              <a:t>Legal requirements</a:t>
            </a:r>
          </a:p>
          <a:p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0D504-E27C-D252-542B-36CBE07B1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13</a:t>
            </a:fld>
            <a:endParaRPr lang="en-US" altLang="zh-C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7DC1EE-987A-F8A5-2273-7B7EFB3DABD4}"/>
              </a:ext>
            </a:extLst>
          </p:cNvPr>
          <p:cNvSpPr txBox="1"/>
          <p:nvPr/>
        </p:nvSpPr>
        <p:spPr>
          <a:xfrm>
            <a:off x="4343400" y="2971800"/>
            <a:ext cx="45720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CA" dirty="0"/>
              <a:t>Example: Design a mobile app</a:t>
            </a:r>
          </a:p>
          <a:p>
            <a:pPr>
              <a:buNone/>
            </a:pPr>
            <a:r>
              <a:rPr lang="en-CA" dirty="0"/>
              <a:t>Requirements: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dirty="0"/>
              <a:t>Login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dirty="0"/>
              <a:t>Search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dirty="0"/>
              <a:t>Payment </a:t>
            </a:r>
          </a:p>
          <a:p>
            <a:r>
              <a:rPr lang="en-CA" dirty="0"/>
              <a:t>Constraints: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dirty="0"/>
              <a:t>Budget: $20,000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dirty="0"/>
              <a:t>Finish within 3 months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dirty="0"/>
              <a:t>Android and iOS support </a:t>
            </a:r>
          </a:p>
        </p:txBody>
      </p:sp>
    </p:spTree>
    <p:extLst>
      <p:ext uri="{BB962C8B-B14F-4D97-AF65-F5344CB8AC3E}">
        <p14:creationId xmlns:p14="http://schemas.microsoft.com/office/powerpoint/2010/main" val="840452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CB32F-D6E6-3ACE-4A4A-BB7ACA4A5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Find the Root Cause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8E96B-7B26-F1D4-99B3-1FBF01431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dirty="0"/>
              <a:t>Sometimes the obvious problem is only a symptom.</a:t>
            </a:r>
          </a:p>
          <a:p>
            <a:r>
              <a:rPr lang="en-CA" sz="2400" b="1" dirty="0"/>
              <a:t>The 5 Whys Technique</a:t>
            </a:r>
          </a:p>
          <a:p>
            <a:pPr lvl="1"/>
            <a:r>
              <a:rPr lang="en-CA" sz="1800" dirty="0"/>
              <a:t>Example: Computer is running slowly.</a:t>
            </a:r>
          </a:p>
          <a:p>
            <a:pPr lvl="1"/>
            <a:r>
              <a:rPr lang="en-CA" sz="1800" dirty="0"/>
              <a:t>Why? → Too many programs are running.</a:t>
            </a:r>
          </a:p>
          <a:p>
            <a:pPr lvl="1"/>
            <a:r>
              <a:rPr lang="en-CA" sz="1800" dirty="0"/>
              <a:t>Why? → Many unnecessary applications start automatically.</a:t>
            </a:r>
          </a:p>
          <a:p>
            <a:pPr lvl="1"/>
            <a:r>
              <a:rPr lang="en-CA" sz="1800" dirty="0"/>
              <a:t>Why? → Startup settings were never cleaned.</a:t>
            </a:r>
          </a:p>
          <a:p>
            <a:pPr lvl="1"/>
            <a:r>
              <a:rPr lang="en-CA" sz="1800" dirty="0"/>
              <a:t>Why? → User does not know how.</a:t>
            </a:r>
          </a:p>
          <a:p>
            <a:pPr lvl="1"/>
            <a:r>
              <a:rPr lang="en-CA" sz="1800" dirty="0"/>
              <a:t>Why? → No training was provided.</a:t>
            </a:r>
          </a:p>
          <a:p>
            <a:r>
              <a:rPr lang="en-CA" sz="2400" b="1" dirty="0"/>
              <a:t>Root Cause:</a:t>
            </a:r>
          </a:p>
          <a:p>
            <a:pPr lvl="1"/>
            <a:r>
              <a:rPr lang="en-CA" sz="1800" dirty="0"/>
              <a:t>Lack of user knowledge, not simply a slow computer.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C3EDFB-374E-740B-086B-C609D8FE4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97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D3B3E-0493-953D-D5FE-2E573FC3F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Use AI to Analyze Problems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25C05-5A7E-DFA3-84EF-58FED6DA9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8196262" cy="4724400"/>
          </a:xfrm>
        </p:spPr>
        <p:txBody>
          <a:bodyPr/>
          <a:lstStyle/>
          <a:p>
            <a:r>
              <a:rPr lang="en-CA" sz="2000" b="1" dirty="0"/>
              <a:t>Example Prompt</a:t>
            </a:r>
          </a:p>
          <a:p>
            <a:pPr lvl="1"/>
            <a:r>
              <a:rPr lang="en-CA" sz="1800" dirty="0"/>
              <a:t>"Analyze the following problem. Identify the objectives, stakeholders, constraints, assumptions, possible causes, missing information, and questions that should be answered before proposing a solution."</a:t>
            </a:r>
          </a:p>
          <a:p>
            <a:r>
              <a:rPr lang="en-CA" sz="2000" b="1" dirty="0"/>
              <a:t>AI Can Help</a:t>
            </a:r>
          </a:p>
          <a:p>
            <a:pPr lvl="1"/>
            <a:r>
              <a:rPr lang="en-CA" sz="1600" dirty="0"/>
              <a:t>Identify missing information </a:t>
            </a:r>
          </a:p>
          <a:p>
            <a:pPr lvl="1"/>
            <a:r>
              <a:rPr lang="en-CA" sz="1600" dirty="0"/>
              <a:t>Suggest possible causes </a:t>
            </a:r>
          </a:p>
          <a:p>
            <a:pPr lvl="1"/>
            <a:r>
              <a:rPr lang="en-CA" sz="1600" dirty="0"/>
              <a:t>Organize complex problems </a:t>
            </a:r>
          </a:p>
          <a:p>
            <a:pPr lvl="1"/>
            <a:r>
              <a:rPr lang="en-CA" sz="1600" dirty="0"/>
              <a:t>Generate diagnostic questions </a:t>
            </a:r>
          </a:p>
          <a:p>
            <a:pPr lvl="1"/>
            <a:r>
              <a:rPr lang="en-CA" sz="1600" dirty="0"/>
              <a:t>Summarize requirements </a:t>
            </a:r>
          </a:p>
          <a:p>
            <a:r>
              <a:rPr lang="en-CA" sz="2000" b="1" dirty="0"/>
              <a:t>Important</a:t>
            </a:r>
          </a:p>
          <a:p>
            <a:pPr lvl="1"/>
            <a:r>
              <a:rPr lang="en-CA" sz="1600" dirty="0"/>
              <a:t>Always verify AI's analysis using your own reasoning and evidence. AI may overlook context, make incorrect assumptions, or present plausible but inaccurate conclusions.</a:t>
            </a:r>
          </a:p>
          <a:p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E5AE8A-2E93-3147-7968-43E45CBC6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11381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61EBF-E2ED-8F8E-1551-0486A7E69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Define/Specify the Problem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C578E-1966-B652-A606-039BA222F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8120062" cy="2209800"/>
          </a:xfrm>
        </p:spPr>
        <p:txBody>
          <a:bodyPr/>
          <a:lstStyle/>
          <a:p>
            <a:pPr lvl="2"/>
            <a:r>
              <a:rPr lang="en-CA" sz="2800" dirty="0"/>
              <a:t>Clearly understand:</a:t>
            </a:r>
          </a:p>
          <a:p>
            <a:pPr lvl="2"/>
            <a:r>
              <a:rPr lang="en-CA" sz="2800" dirty="0"/>
              <a:t>What is wrong? </a:t>
            </a:r>
          </a:p>
          <a:p>
            <a:pPr lvl="2"/>
            <a:r>
              <a:rPr lang="en-CA" sz="2800" dirty="0"/>
              <a:t>What is the desired outcome? </a:t>
            </a:r>
          </a:p>
          <a:p>
            <a:pPr lvl="2"/>
            <a:r>
              <a:rPr lang="en-CA" sz="2800" dirty="0"/>
              <a:t>What are the constraints? </a:t>
            </a:r>
          </a:p>
          <a:p>
            <a:endParaRPr lang="en-CA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577E9C-9CE8-BC67-B8AB-2C9AE8B4B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16</a:t>
            </a:fld>
            <a:endParaRPr lang="en-US" altLang="zh-C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6399B8-AB26-50A5-A480-88EF50485134}"/>
              </a:ext>
            </a:extLst>
          </p:cNvPr>
          <p:cNvSpPr txBox="1"/>
          <p:nvPr/>
        </p:nvSpPr>
        <p:spPr>
          <a:xfrm>
            <a:off x="566738" y="4307800"/>
            <a:ext cx="74676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CA" b="1" dirty="0"/>
              <a:t>Example:</a:t>
            </a:r>
            <a:br>
              <a:rPr lang="en-CA" dirty="0"/>
            </a:br>
            <a:r>
              <a:rPr lang="en-CA" dirty="0"/>
              <a:t>Current state: Garbage bins overflow frequently.</a:t>
            </a:r>
            <a:br>
              <a:rPr lang="en-CA" dirty="0"/>
            </a:br>
            <a:r>
              <a:rPr lang="en-CA" dirty="0"/>
              <a:t>Desired state: Overflow incidents are minimized.</a:t>
            </a:r>
          </a:p>
        </p:txBody>
      </p:sp>
    </p:spTree>
    <p:extLst>
      <p:ext uri="{BB962C8B-B14F-4D97-AF65-F5344CB8AC3E}">
        <p14:creationId xmlns:p14="http://schemas.microsoft.com/office/powerpoint/2010/main" val="3548220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D6AEC-808D-085C-59AE-E8A0BA3AD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Generate Possible Solutions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4EE93D-04D7-A7EF-9713-850079F18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Be creative and open-minded. </a:t>
            </a:r>
          </a:p>
          <a:p>
            <a:r>
              <a:rPr lang="en-CA" dirty="0"/>
              <a:t>Consider different perspectives. </a:t>
            </a:r>
          </a:p>
          <a:p>
            <a:r>
              <a:rPr lang="en-CA" dirty="0"/>
              <a:t>Generate many ideas before choosing one.</a:t>
            </a:r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05F572-59F3-E9EF-76F5-D4458AC15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37758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A9EB5-2011-201E-EBD1-2C81EA9D9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Brainstorming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511E5C-15CD-9C6C-7432-25081F81D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4691062" cy="3733800"/>
          </a:xfrm>
        </p:spPr>
        <p:txBody>
          <a:bodyPr/>
          <a:lstStyle/>
          <a:p>
            <a:r>
              <a:rPr lang="en-CA" sz="2000" dirty="0"/>
              <a:t>Brainstorming is a method for producing many ideas quickly.</a:t>
            </a:r>
          </a:p>
          <a:p>
            <a:r>
              <a:rPr lang="en-CA" sz="2000" b="1" dirty="0"/>
              <a:t>Rules</a:t>
            </a:r>
          </a:p>
          <a:p>
            <a:pPr lvl="1"/>
            <a:r>
              <a:rPr lang="en-CA" sz="1600" dirty="0"/>
              <a:t>Think freely. </a:t>
            </a:r>
          </a:p>
          <a:p>
            <a:pPr lvl="1"/>
            <a:r>
              <a:rPr lang="en-CA" sz="1600" dirty="0"/>
              <a:t>Do not criticize ideas. </a:t>
            </a:r>
          </a:p>
          <a:p>
            <a:pPr lvl="1"/>
            <a:r>
              <a:rPr lang="en-CA" sz="1600" dirty="0"/>
              <a:t>Encourage unusual ideas. </a:t>
            </a:r>
          </a:p>
          <a:p>
            <a:pPr lvl="1"/>
            <a:r>
              <a:rPr lang="en-CA" sz="1600" dirty="0"/>
              <a:t>Build on others' ideas. </a:t>
            </a:r>
          </a:p>
          <a:p>
            <a:pPr lvl="1"/>
            <a:r>
              <a:rPr lang="en-CA" sz="1600" dirty="0"/>
              <a:t>Aim for quantity before quality. </a:t>
            </a:r>
            <a:endParaRPr lang="en-CA" sz="2000" dirty="0"/>
          </a:p>
          <a:p>
            <a:r>
              <a:rPr lang="en-CA" sz="2000" b="1" dirty="0"/>
              <a:t>Remember:</a:t>
            </a:r>
            <a:r>
              <a:rPr lang="en-CA" sz="2000" dirty="0"/>
              <a:t> Every idea is welcome during brainstorming.</a:t>
            </a:r>
          </a:p>
          <a:p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054C97-B3E9-99EE-1773-A43692AA0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18</a:t>
            </a:fld>
            <a:endParaRPr lang="en-US" altLang="zh-C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5B51CD-0A32-503E-F0D0-5E360883D516}"/>
              </a:ext>
            </a:extLst>
          </p:cNvPr>
          <p:cNvSpPr txBox="1"/>
          <p:nvPr/>
        </p:nvSpPr>
        <p:spPr>
          <a:xfrm>
            <a:off x="4876800" y="3163630"/>
            <a:ext cx="39624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600" b="1" dirty="0"/>
              <a:t>Example:</a:t>
            </a:r>
          </a:p>
          <a:p>
            <a:pPr lvl="1"/>
            <a:r>
              <a:rPr lang="en-CA" sz="1600" dirty="0"/>
              <a:t>Reduce traffic congestion on campus.</a:t>
            </a:r>
          </a:p>
          <a:p>
            <a:r>
              <a:rPr lang="en-CA" sz="1600" dirty="0"/>
              <a:t>Possible ideas: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1600" dirty="0"/>
              <a:t>Increase bus services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1600" dirty="0"/>
              <a:t>Build more bicycle lanes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1600" dirty="0"/>
              <a:t>Offer online classes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1600" dirty="0"/>
              <a:t>Encourage carpooling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1600" dirty="0"/>
              <a:t>Improve parking management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1600" dirty="0"/>
              <a:t>Use AI to optimize traffic lights </a:t>
            </a:r>
            <a:endParaRPr lang="en-CA" sz="1400" dirty="0"/>
          </a:p>
        </p:txBody>
      </p:sp>
    </p:spTree>
    <p:extLst>
      <p:ext uri="{BB962C8B-B14F-4D97-AF65-F5344CB8AC3E}">
        <p14:creationId xmlns:p14="http://schemas.microsoft.com/office/powerpoint/2010/main" val="2944857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EB571-457C-619C-10C0-48D5CE165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Creative Thinking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E3A8F-B637-BD12-9AD8-B1CEE05E2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5986462" cy="3505200"/>
          </a:xfrm>
        </p:spPr>
        <p:txBody>
          <a:bodyPr/>
          <a:lstStyle/>
          <a:p>
            <a:r>
              <a:rPr lang="en-CA" sz="2000" b="1" dirty="0"/>
              <a:t>Ask Different Questions</a:t>
            </a:r>
          </a:p>
          <a:p>
            <a:pPr lvl="1"/>
            <a:r>
              <a:rPr lang="en-CA" sz="1600" dirty="0"/>
              <a:t>What if the budget were unlimited? </a:t>
            </a:r>
          </a:p>
          <a:p>
            <a:pPr lvl="1"/>
            <a:r>
              <a:rPr lang="en-CA" sz="1600" dirty="0"/>
              <a:t>What if we removed one constraint? </a:t>
            </a:r>
          </a:p>
          <a:p>
            <a:pPr lvl="1"/>
            <a:r>
              <a:rPr lang="en-CA" sz="1600" dirty="0"/>
              <a:t>Can an existing solution be adapted? </a:t>
            </a:r>
          </a:p>
          <a:p>
            <a:pPr lvl="1"/>
            <a:r>
              <a:rPr lang="en-CA" sz="1600" dirty="0"/>
              <a:t>Can AI automate part of the work? </a:t>
            </a:r>
          </a:p>
          <a:p>
            <a:r>
              <a:rPr lang="en-CA" sz="2000" b="1" dirty="0"/>
              <a:t>Consider Multiple Perspectives</a:t>
            </a:r>
          </a:p>
          <a:p>
            <a:pPr lvl="1"/>
            <a:r>
              <a:rPr lang="en-CA" sz="1600" dirty="0"/>
              <a:t>Customer </a:t>
            </a:r>
          </a:p>
          <a:p>
            <a:pPr lvl="1"/>
            <a:r>
              <a:rPr lang="en-CA" sz="1600" dirty="0"/>
              <a:t>Engineer </a:t>
            </a:r>
          </a:p>
          <a:p>
            <a:pPr lvl="1"/>
            <a:r>
              <a:rPr lang="en-CA" sz="1600" dirty="0"/>
              <a:t>Manager </a:t>
            </a:r>
          </a:p>
          <a:p>
            <a:pPr lvl="1"/>
            <a:r>
              <a:rPr lang="en-CA" sz="1600" dirty="0"/>
              <a:t>Government </a:t>
            </a:r>
          </a:p>
          <a:p>
            <a:pPr lvl="1"/>
            <a:r>
              <a:rPr lang="en-CA" sz="1600" dirty="0"/>
              <a:t>AI assistant </a:t>
            </a:r>
          </a:p>
          <a:p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64CE57-471A-CD64-B789-560C3D6A5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19</a:t>
            </a:fld>
            <a:endParaRPr lang="en-US" altLang="zh-C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1B85D3-3094-7CEE-8C44-E9F29DAB116C}"/>
              </a:ext>
            </a:extLst>
          </p:cNvPr>
          <p:cNvSpPr txBox="1"/>
          <p:nvPr/>
        </p:nvSpPr>
        <p:spPr>
          <a:xfrm>
            <a:off x="3124200" y="3724477"/>
            <a:ext cx="54864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 dirty="0"/>
              <a:t>Example: </a:t>
            </a:r>
            <a:r>
              <a:rPr lang="en-CA" dirty="0"/>
              <a:t>Long waiting time at a hospital.</a:t>
            </a:r>
          </a:p>
          <a:p>
            <a:r>
              <a:rPr lang="en-CA" dirty="0"/>
              <a:t>Possible solutions: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CA" dirty="0"/>
              <a:t>Hire more doctors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CA" dirty="0"/>
              <a:t>Online appointments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CA" dirty="0"/>
              <a:t>AI triage assistant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CA" dirty="0"/>
              <a:t>Telemedicine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CA" dirty="0"/>
              <a:t>Better scheduling software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CA" dirty="0"/>
              <a:t>Different perspectives often produce different solutions.</a:t>
            </a:r>
          </a:p>
        </p:txBody>
      </p:sp>
    </p:spTree>
    <p:extLst>
      <p:ext uri="{BB962C8B-B14F-4D97-AF65-F5344CB8AC3E}">
        <p14:creationId xmlns:p14="http://schemas.microsoft.com/office/powerpoint/2010/main" val="1313409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66259BB-DC9E-4DBE-9D17-B246936E96C6}" type="slidenum">
              <a:rPr lang="en-US" altLang="zh-CN" smtClean="0"/>
              <a:pPr/>
              <a:t>2</a:t>
            </a:fld>
            <a:endParaRPr lang="en-US" altLang="zh-CN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771525" y="265711"/>
            <a:ext cx="6010275" cy="1214438"/>
          </a:xfrm>
        </p:spPr>
        <p:txBody>
          <a:bodyPr/>
          <a:lstStyle/>
          <a:p>
            <a:pPr eaLnBrk="1" hangingPunct="1"/>
            <a:r>
              <a:rPr lang="en-US" altLang="zh-CN" dirty="0">
                <a:ea typeface="宋体" pitchFamily="2" charset="-122"/>
              </a:rPr>
              <a:t>What is a problem?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772400" cy="3768370"/>
          </a:xfrm>
        </p:spPr>
        <p:txBody>
          <a:bodyPr/>
          <a:lstStyle/>
          <a:p>
            <a:r>
              <a:rPr lang="en-CA" sz="2400" dirty="0"/>
              <a:t>A </a:t>
            </a:r>
            <a:r>
              <a:rPr lang="en-CA" sz="2400" b="1" dirty="0"/>
              <a:t>problem</a:t>
            </a:r>
            <a:r>
              <a:rPr lang="en-CA" sz="2400" dirty="0"/>
              <a:t> exists when there is a gap between the </a:t>
            </a:r>
            <a:r>
              <a:rPr lang="en-CA" sz="2400" b="1" dirty="0"/>
              <a:t>current state</a:t>
            </a:r>
            <a:r>
              <a:rPr lang="en-CA" sz="2400" dirty="0"/>
              <a:t> and a </a:t>
            </a:r>
            <a:r>
              <a:rPr lang="en-CA" sz="2400" b="1" dirty="0"/>
              <a:t>desired state</a:t>
            </a:r>
            <a:r>
              <a:rPr lang="en-CA" sz="2400" dirty="0"/>
              <a:t>, and the path to reach the desired state is not immediately obvious.</a:t>
            </a:r>
          </a:p>
          <a:p>
            <a:r>
              <a:rPr lang="en-CA" sz="2400" b="1" dirty="0"/>
              <a:t>Examples</a:t>
            </a:r>
          </a:p>
          <a:p>
            <a:pPr lvl="1"/>
            <a:r>
              <a:rPr lang="en-CA" sz="1800" dirty="0"/>
              <a:t>A student wants to improve a grade from 60% to 80%. </a:t>
            </a:r>
          </a:p>
          <a:p>
            <a:pPr lvl="1"/>
            <a:r>
              <a:rPr lang="en-CA" sz="1800" dirty="0"/>
              <a:t>A company wants to reduce delivery costs. </a:t>
            </a:r>
          </a:p>
          <a:p>
            <a:pPr lvl="1"/>
            <a:r>
              <a:rPr lang="en-CA" sz="1800" dirty="0"/>
              <a:t>A programmer wants to fix a software bug. </a:t>
            </a:r>
          </a:p>
          <a:p>
            <a:pPr lvl="1"/>
            <a:r>
              <a:rPr lang="en-CA" sz="1800" dirty="0"/>
              <a:t>A city wants to reduce traffic congestion.</a:t>
            </a:r>
          </a:p>
          <a:p>
            <a:pPr eaLnBrk="1" hangingPunct="1"/>
            <a:endParaRPr lang="en-US" altLang="zh-CN" sz="2400" b="1" dirty="0">
              <a:ea typeface="宋体" pitchFamily="2" charset="-122"/>
            </a:endParaRPr>
          </a:p>
        </p:txBody>
      </p:sp>
      <p:pic>
        <p:nvPicPr>
          <p:cNvPr id="4101" name="Picture 7" descr="C:\Users\Haibin\AppData\Local\Microsoft\Windows\Temporary Internet Files\Content.IE5\B36WZCZM\MCBD09997_000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056" y="151765"/>
            <a:ext cx="1760538" cy="197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A6690-3BDE-66AE-59A5-A85FE07DD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Use AI to Generate Ideas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F2604-F395-978A-0245-BDE164E934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1800" dirty="0"/>
              <a:t>Generative AI can quickly produce many possible solutions.</a:t>
            </a:r>
          </a:p>
          <a:p>
            <a:r>
              <a:rPr lang="en-CA" sz="1800" b="1" dirty="0"/>
              <a:t>Example Prompt</a:t>
            </a:r>
          </a:p>
          <a:p>
            <a:pPr lvl="1"/>
            <a:r>
              <a:rPr lang="en-CA" sz="1400" dirty="0"/>
              <a:t>"Suggest 10 innovative ways to reduce food waste in university cafeterias. Include both low-cost and high-tech solutions."</a:t>
            </a:r>
          </a:p>
          <a:p>
            <a:r>
              <a:rPr lang="en-CA" sz="1800" b="1" dirty="0"/>
              <a:t>AI Output (Examples)</a:t>
            </a:r>
          </a:p>
          <a:p>
            <a:pPr lvl="1"/>
            <a:r>
              <a:rPr lang="en-CA" sz="1400" dirty="0"/>
              <a:t>Smart inventory management </a:t>
            </a:r>
          </a:p>
          <a:p>
            <a:pPr lvl="1"/>
            <a:r>
              <a:rPr lang="en-CA" sz="1400" dirty="0"/>
              <a:t>Donation programs </a:t>
            </a:r>
          </a:p>
          <a:p>
            <a:pPr lvl="1"/>
            <a:r>
              <a:rPr lang="en-CA" sz="1400" dirty="0"/>
              <a:t>Dynamic pricing </a:t>
            </a:r>
          </a:p>
          <a:p>
            <a:pPr lvl="1"/>
            <a:r>
              <a:rPr lang="en-CA" sz="1400" dirty="0"/>
              <a:t>Portion-size options </a:t>
            </a:r>
          </a:p>
          <a:p>
            <a:pPr lvl="1"/>
            <a:r>
              <a:rPr lang="en-CA" sz="1400" dirty="0"/>
              <a:t>Food-sharing app </a:t>
            </a:r>
          </a:p>
          <a:p>
            <a:pPr lvl="1"/>
            <a:r>
              <a:rPr lang="en-CA" sz="1400" dirty="0"/>
              <a:t>AI demand forecasting </a:t>
            </a:r>
          </a:p>
          <a:p>
            <a:pPr lvl="1"/>
            <a:r>
              <a:rPr lang="en-CA" sz="1400" dirty="0"/>
              <a:t>Composting system </a:t>
            </a:r>
          </a:p>
          <a:p>
            <a:endParaRPr lang="en-CA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AAC92F-B916-AFE5-F047-0891C7BBB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20</a:t>
            </a:fld>
            <a:endParaRPr lang="en-US" altLang="zh-C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9DC24E-0149-8844-55DA-81871272B4E3}"/>
              </a:ext>
            </a:extLst>
          </p:cNvPr>
          <p:cNvSpPr txBox="1"/>
          <p:nvPr/>
        </p:nvSpPr>
        <p:spPr>
          <a:xfrm>
            <a:off x="3733800" y="3547189"/>
            <a:ext cx="50292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800" b="1" dirty="0"/>
              <a:t>Verify AI Suggestions</a:t>
            </a:r>
          </a:p>
          <a:p>
            <a:r>
              <a:rPr lang="en-CA" sz="1800" dirty="0"/>
              <a:t>Ask: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Is the idea practical?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Is it affordable?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Is it ethical?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Does it meet the requirements?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AI helps generate ideas, but humans decide which ones are worth pursuing.</a:t>
            </a:r>
          </a:p>
        </p:txBody>
      </p:sp>
    </p:spTree>
    <p:extLst>
      <p:ext uri="{BB962C8B-B14F-4D97-AF65-F5344CB8AC3E}">
        <p14:creationId xmlns:p14="http://schemas.microsoft.com/office/powerpoint/2010/main" val="18347008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0498E-B787-CB29-0E36-BF021DAEE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Organize and Compare Ideas</a:t>
            </a:r>
            <a:endParaRPr lang="en-CA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15C0753-5251-F7BE-E555-D85A9DBCFB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0154299"/>
              </p:ext>
            </p:extLst>
          </p:nvPr>
        </p:nvGraphicFramePr>
        <p:xfrm>
          <a:off x="1143000" y="2776474"/>
          <a:ext cx="7129462" cy="2194560"/>
        </p:xfrm>
        <a:graphic>
          <a:graphicData uri="http://schemas.openxmlformats.org/drawingml/2006/table">
            <a:tbl>
              <a:tblPr/>
              <a:tblGrid>
                <a:gridCol w="3564731">
                  <a:extLst>
                    <a:ext uri="{9D8B030D-6E8A-4147-A177-3AD203B41FA5}">
                      <a16:colId xmlns:a16="http://schemas.microsoft.com/office/drawing/2014/main" val="2831428893"/>
                    </a:ext>
                  </a:extLst>
                </a:gridCol>
                <a:gridCol w="3564731">
                  <a:extLst>
                    <a:ext uri="{9D8B030D-6E8A-4147-A177-3AD203B41FA5}">
                      <a16:colId xmlns:a16="http://schemas.microsoft.com/office/drawing/2014/main" val="386211076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b="1"/>
                        <a:t>Category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b="1" dirty="0"/>
                        <a:t>Example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63848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/>
                        <a:t>Low Cost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/>
                        <a:t>Improve scheduling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4317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/>
                        <a:t>Technology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/>
                        <a:t>AI chatbot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91298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/>
                        <a:t>Policy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/>
                        <a:t>Change regulations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90035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/>
                        <a:t>Human Resources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/>
                        <a:t>Hire more staff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2869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/>
                        <a:t>Infrastructure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dirty="0"/>
                        <a:t>Build new facilities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3258919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CDB2D3-EB73-1E8C-6598-C989451EC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21</a:t>
            </a:fld>
            <a:endParaRPr lang="en-US" altLang="zh-C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1FB581-4CBA-8AA6-FD46-08C148A4ED6C}"/>
              </a:ext>
            </a:extLst>
          </p:cNvPr>
          <p:cNvSpPr txBox="1"/>
          <p:nvPr/>
        </p:nvSpPr>
        <p:spPr>
          <a:xfrm>
            <a:off x="1219200" y="1828532"/>
            <a:ext cx="6553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CA" dirty="0"/>
              <a:t>After generating ideas, organize them before making a decision.</a:t>
            </a:r>
          </a:p>
        </p:txBody>
      </p:sp>
    </p:spTree>
    <p:extLst>
      <p:ext uri="{BB962C8B-B14F-4D97-AF65-F5344CB8AC3E}">
        <p14:creationId xmlns:p14="http://schemas.microsoft.com/office/powerpoint/2010/main" val="728168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3F406-222B-6D9F-091B-351AD50D6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Problem Solving: Summary -1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D4E2D3B-A756-B354-0F0F-73A773BAB0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7109068"/>
              </p:ext>
            </p:extLst>
          </p:nvPr>
        </p:nvGraphicFramePr>
        <p:xfrm>
          <a:off x="703261" y="1905000"/>
          <a:ext cx="7737477" cy="4123690"/>
        </p:xfrm>
        <a:graphic>
          <a:graphicData uri="http://schemas.openxmlformats.org/drawingml/2006/table">
            <a:tbl>
              <a:tblPr/>
              <a:tblGrid>
                <a:gridCol w="2579159">
                  <a:extLst>
                    <a:ext uri="{9D8B030D-6E8A-4147-A177-3AD203B41FA5}">
                      <a16:colId xmlns:a16="http://schemas.microsoft.com/office/drawing/2014/main" val="3085882019"/>
                    </a:ext>
                  </a:extLst>
                </a:gridCol>
                <a:gridCol w="2579159">
                  <a:extLst>
                    <a:ext uri="{9D8B030D-6E8A-4147-A177-3AD203B41FA5}">
                      <a16:colId xmlns:a16="http://schemas.microsoft.com/office/drawing/2014/main" val="42596973"/>
                    </a:ext>
                  </a:extLst>
                </a:gridCol>
                <a:gridCol w="2579159">
                  <a:extLst>
                    <a:ext uri="{9D8B030D-6E8A-4147-A177-3AD203B41FA5}">
                      <a16:colId xmlns:a16="http://schemas.microsoft.com/office/drawing/2014/main" val="530125480"/>
                    </a:ext>
                  </a:extLst>
                </a:gridCol>
              </a:tblGrid>
              <a:tr h="23895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600"/>
                        <a:t>Step</a:t>
                      </a:r>
                    </a:p>
                  </a:txBody>
                  <a:tcPr marL="44450" marR="44450" marT="22225" marB="222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600"/>
                        <a:t>Description</a:t>
                      </a:r>
                    </a:p>
                  </a:txBody>
                  <a:tcPr marL="44450" marR="44450" marT="22225" marB="222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600"/>
                        <a:t>Key Questions</a:t>
                      </a:r>
                    </a:p>
                  </a:txBody>
                  <a:tcPr marL="44450" marR="44450" marT="22225" marB="222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5955346"/>
                  </a:ext>
                </a:extLst>
              </a:tr>
              <a:tr h="59989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600" b="1" dirty="0"/>
                        <a:t>1. Identify (Define) the Problem</a:t>
                      </a:r>
                      <a:endParaRPr lang="en-CA" sz="1600" dirty="0"/>
                    </a:p>
                  </a:txBody>
                  <a:tcPr marL="44450" marR="44450" marT="22225" marB="222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600"/>
                        <a:t>Clearly understand what problem needs to be solved.</a:t>
                      </a:r>
                    </a:p>
                  </a:txBody>
                  <a:tcPr marL="44450" marR="44450" marT="22225" marB="222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600"/>
                        <a:t>What is wrong? What is the desired outcome?</a:t>
                      </a:r>
                    </a:p>
                  </a:txBody>
                  <a:tcPr marL="44450" marR="44450" marT="22225" marB="222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0255590"/>
                  </a:ext>
                </a:extLst>
              </a:tr>
              <a:tr h="7803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600" b="1" dirty="0"/>
                        <a:t>2. Analyze the Problem</a:t>
                      </a:r>
                      <a:endParaRPr lang="en-CA" sz="1600" dirty="0"/>
                    </a:p>
                  </a:txBody>
                  <a:tcPr marL="44450" marR="44450" marT="22225" marB="222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600"/>
                        <a:t>Investigate the causes, constraints, assumptions, and requirements.</a:t>
                      </a:r>
                    </a:p>
                  </a:txBody>
                  <a:tcPr marL="44450" marR="44450" marT="22225" marB="222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600"/>
                        <a:t>Why does the problem exist? What information is needed?</a:t>
                      </a:r>
                    </a:p>
                  </a:txBody>
                  <a:tcPr marL="44450" marR="44450" marT="22225" marB="222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4863682"/>
                  </a:ext>
                </a:extLst>
              </a:tr>
              <a:tr h="59989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600" b="1" dirty="0"/>
                        <a:t>3. Generate Possible Solutions</a:t>
                      </a:r>
                      <a:endParaRPr lang="en-CA" sz="1600" dirty="0"/>
                    </a:p>
                  </a:txBody>
                  <a:tcPr marL="44450" marR="44450" marT="22225" marB="222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600"/>
                        <a:t>Brainstorm or design multiple candidate solutions.</a:t>
                      </a:r>
                    </a:p>
                  </a:txBody>
                  <a:tcPr marL="44450" marR="44450" marT="22225" marB="222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600"/>
                        <a:t>What are all possible approaches?</a:t>
                      </a:r>
                    </a:p>
                  </a:txBody>
                  <a:tcPr marL="44450" marR="44450" marT="22225" marB="222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9214017"/>
                  </a:ext>
                </a:extLst>
              </a:tr>
              <a:tr h="11412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600" b="1"/>
                        <a:t>4. Evaluate the Alternatives</a:t>
                      </a:r>
                      <a:endParaRPr lang="en-CA" sz="1600"/>
                    </a:p>
                  </a:txBody>
                  <a:tcPr marL="44450" marR="44450" marT="22225" marB="222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600" dirty="0"/>
                        <a:t>Compare solutions based on criteria such as cost, quality, risk, feasibility, and efficiency.</a:t>
                      </a:r>
                    </a:p>
                  </a:txBody>
                  <a:tcPr marL="44450" marR="44450" marT="22225" marB="222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600" dirty="0"/>
                        <a:t>Which solution best satisfies the objectives?</a:t>
                      </a:r>
                    </a:p>
                  </a:txBody>
                  <a:tcPr marL="44450" marR="44450" marT="22225" marB="222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2195364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025FB2-0F5F-5C08-3A14-F0AC4B356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41831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6291D-E34A-1DD0-535C-8066EE595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Problem Solving: Summary -2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BAAB236-3D67-11EB-D00C-29A2FF20F5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829101"/>
              </p:ext>
            </p:extLst>
          </p:nvPr>
        </p:nvGraphicFramePr>
        <p:xfrm>
          <a:off x="566738" y="1752600"/>
          <a:ext cx="7739061" cy="3810001"/>
        </p:xfrm>
        <a:graphic>
          <a:graphicData uri="http://schemas.openxmlformats.org/drawingml/2006/table">
            <a:tbl>
              <a:tblPr/>
              <a:tblGrid>
                <a:gridCol w="2579687">
                  <a:extLst>
                    <a:ext uri="{9D8B030D-6E8A-4147-A177-3AD203B41FA5}">
                      <a16:colId xmlns:a16="http://schemas.microsoft.com/office/drawing/2014/main" val="4057421738"/>
                    </a:ext>
                  </a:extLst>
                </a:gridCol>
                <a:gridCol w="2579687">
                  <a:extLst>
                    <a:ext uri="{9D8B030D-6E8A-4147-A177-3AD203B41FA5}">
                      <a16:colId xmlns:a16="http://schemas.microsoft.com/office/drawing/2014/main" val="3052148636"/>
                    </a:ext>
                  </a:extLst>
                </a:gridCol>
                <a:gridCol w="2579687">
                  <a:extLst>
                    <a:ext uri="{9D8B030D-6E8A-4147-A177-3AD203B41FA5}">
                      <a16:colId xmlns:a16="http://schemas.microsoft.com/office/drawing/2014/main" val="2074212283"/>
                    </a:ext>
                  </a:extLst>
                </a:gridCol>
              </a:tblGrid>
              <a:tr h="9511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600" b="1" dirty="0"/>
                        <a:t>5. Select the Best Solution</a:t>
                      </a:r>
                      <a:endParaRPr lang="en-CA" sz="1600" dirty="0"/>
                    </a:p>
                  </a:txBody>
                  <a:tcPr marL="44450" marR="44450" marT="22225" marB="222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600" dirty="0"/>
                        <a:t>Choose the most appropriate solution.</a:t>
                      </a:r>
                    </a:p>
                  </a:txBody>
                  <a:tcPr marL="44450" marR="44450" marT="22225" marB="222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600" dirty="0"/>
                        <a:t>Which alternative should be implemented?</a:t>
                      </a:r>
                    </a:p>
                  </a:txBody>
                  <a:tcPr marL="44450" marR="44450" marT="22225" marB="222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2494714"/>
                  </a:ext>
                </a:extLst>
              </a:tr>
              <a:tr h="9511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600" b="1"/>
                        <a:t>6. Implement the Solution</a:t>
                      </a:r>
                      <a:endParaRPr lang="en-CA" sz="1600"/>
                    </a:p>
                  </a:txBody>
                  <a:tcPr marL="44450" marR="44450" marT="22225" marB="222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600"/>
                        <a:t>Execute the chosen solution according to a plan.</a:t>
                      </a:r>
                    </a:p>
                  </a:txBody>
                  <a:tcPr marL="44450" marR="44450" marT="22225" marB="222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600" dirty="0"/>
                        <a:t>How should the solution be carried out?</a:t>
                      </a:r>
                    </a:p>
                  </a:txBody>
                  <a:tcPr marL="44450" marR="44450" marT="22225" marB="222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9072506"/>
                  </a:ext>
                </a:extLst>
              </a:tr>
              <a:tr h="9511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600" b="1"/>
                        <a:t>7. Test and Verify</a:t>
                      </a:r>
                      <a:endParaRPr lang="en-CA" sz="1600"/>
                    </a:p>
                  </a:txBody>
                  <a:tcPr marL="44450" marR="44450" marT="22225" marB="222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600"/>
                        <a:t>Measure whether the solution solves the original problem.</a:t>
                      </a:r>
                    </a:p>
                  </a:txBody>
                  <a:tcPr marL="44450" marR="44450" marT="22225" marB="222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600" dirty="0"/>
                        <a:t>Did the solution work? Does it meet the requirements?</a:t>
                      </a:r>
                    </a:p>
                  </a:txBody>
                  <a:tcPr marL="44450" marR="44450" marT="22225" marB="222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712495"/>
                  </a:ext>
                </a:extLst>
              </a:tr>
              <a:tr h="95653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600" b="1"/>
                        <a:t>8. Review and Improve</a:t>
                      </a:r>
                      <a:endParaRPr lang="en-CA" sz="1600"/>
                    </a:p>
                  </a:txBody>
                  <a:tcPr marL="44450" marR="44450" marT="22225" marB="222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600"/>
                        <a:t>Learn from the results and refine the solution if necessary.</a:t>
                      </a:r>
                    </a:p>
                  </a:txBody>
                  <a:tcPr marL="44450" marR="44450" marT="22225" marB="222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600" dirty="0"/>
                        <a:t>What can be improved? What lessons were learned?</a:t>
                      </a:r>
                    </a:p>
                  </a:txBody>
                  <a:tcPr marL="44450" marR="44450" marT="22225" marB="222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451073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C7DC0F-7B32-B593-1460-8E77BB588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81093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29AF8E6-1E22-443B-AF74-8C9293262901}" type="slidenum">
              <a:rPr lang="en-US" altLang="zh-CN" smtClean="0"/>
              <a:pPr/>
              <a:t>24</a:t>
            </a:fld>
            <a:endParaRPr lang="en-US" altLang="zh-CN"/>
          </a:p>
        </p:txBody>
      </p:sp>
      <p:pic>
        <p:nvPicPr>
          <p:cNvPr id="39940" name="Picture 4" descr="C:\Users\Haibin\AppData\Local\Microsoft\Windows\Temporary Internet Files\Content.IE5\RA1B4VTK\MCj04344110000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57200"/>
            <a:ext cx="18288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516054"/>
            <a:ext cx="4636294" cy="2967296"/>
          </a:xfrm>
        </p:spPr>
        <p:txBody>
          <a:bodyPr/>
          <a:lstStyle/>
          <a:p>
            <a:pPr algn="ctr" eaLnBrk="1" hangingPunct="1"/>
            <a:r>
              <a:rPr lang="en-US" altLang="zh-CN" sz="4800" dirty="0">
                <a:ea typeface="宋体" pitchFamily="2" charset="-122"/>
              </a:rPr>
              <a:t>Question</a:t>
            </a:r>
            <a:r>
              <a:rPr lang="en-US" altLang="zh-CN" sz="4000" dirty="0">
                <a:ea typeface="宋体" pitchFamily="2" charset="-122"/>
              </a:rPr>
              <a:t>?</a:t>
            </a:r>
            <a:br>
              <a:rPr lang="en-US" altLang="zh-CN" sz="4000" dirty="0">
                <a:ea typeface="宋体" pitchFamily="2" charset="-122"/>
              </a:rPr>
            </a:br>
            <a:br>
              <a:rPr lang="en-US" altLang="zh-CN" sz="2400" dirty="0">
                <a:ea typeface="宋体" pitchFamily="2" charset="-122"/>
              </a:rPr>
            </a:br>
            <a:r>
              <a:rPr lang="en-US" altLang="zh-CN" sz="3200" dirty="0"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  <a:hlinkClick r:id="rId6"/>
              </a:rPr>
              <a:t>haibinz@ieee.org</a:t>
            </a:r>
            <a:br>
              <a:rPr lang="en-US" altLang="zh-CN" sz="3200" dirty="0"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</a:br>
            <a: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  <a:hlinkClick r:id="rId7"/>
              </a:rPr>
              <a:t>haibinz@nipissingu.ca</a:t>
            </a:r>
            <a:b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</a:br>
            <a: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b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</a:br>
            <a:endParaRPr lang="en-US" altLang="zh-CN" sz="32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1CEF4369-8539-71BB-C951-E532867C91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3125" t="-203125" r="-203125" b="-203125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66"/>
    </mc:Choice>
    <mc:Fallback xmlns="">
      <p:transition spd="slow" advTm="39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F7FD9-C1E0-0670-01BB-6B1CB78D8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What is Problem Solving?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6C217-A44F-26F7-ABF4-437A8C5E5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52600"/>
            <a:ext cx="7772400" cy="4419600"/>
          </a:xfrm>
        </p:spPr>
        <p:txBody>
          <a:bodyPr/>
          <a:lstStyle/>
          <a:p>
            <a:r>
              <a:rPr lang="en-CA" sz="2400" b="1" dirty="0"/>
              <a:t>Problem solving</a:t>
            </a:r>
            <a:r>
              <a:rPr lang="en-CA" sz="2400" dirty="0"/>
              <a:t> is the process of identifying a problem, understanding its causes and constraints, developing possible solutions, selecting the best solution, implementing it, and evaluating the results.</a:t>
            </a:r>
          </a:p>
          <a:p>
            <a:r>
              <a:rPr lang="en-CA" sz="2400" dirty="0"/>
              <a:t>In each case of the examples, problem solving involves finding a way to move from the current situation to a better one.</a:t>
            </a:r>
          </a:p>
          <a:p>
            <a:pPr lvl="1">
              <a:defRPr sz="2400"/>
            </a:pPr>
            <a:r>
              <a:rPr lang="en-US" dirty="0"/>
              <a:t>Identify, analyze, design, evaluate</a:t>
            </a:r>
          </a:p>
          <a:p>
            <a:pPr lvl="1">
              <a:defRPr sz="2400"/>
            </a:pPr>
            <a:r>
              <a:rPr lang="en-US" dirty="0"/>
              <a:t>Logical and creative thinking</a:t>
            </a:r>
          </a:p>
          <a:p>
            <a:pPr lvl="1">
              <a:defRPr sz="2400"/>
            </a:pPr>
            <a:r>
              <a:rPr lang="en-US" dirty="0"/>
              <a:t>Continuous improvement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D1F8AC-73FF-BD29-DCB7-948E8034F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4338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893B2-9530-0400-C4D7-60AA172EF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600" b="1" dirty="0"/>
              <a:t>Fundamental Problem-Solving Process</a:t>
            </a:r>
            <a:endParaRPr lang="en-CA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0FE12-161D-1DC5-77E0-B2DF00FD0A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0" y="1828800"/>
            <a:ext cx="6443662" cy="3657600"/>
          </a:xfrm>
        </p:spPr>
        <p:txBody>
          <a:bodyPr/>
          <a:lstStyle/>
          <a:p>
            <a:r>
              <a:rPr lang="en-CA" sz="2400" dirty="0"/>
              <a:t>Identify Problem</a:t>
            </a:r>
          </a:p>
          <a:p>
            <a:r>
              <a:rPr lang="en-CA" sz="2400" dirty="0"/>
              <a:t>Analyze Problem</a:t>
            </a:r>
          </a:p>
          <a:p>
            <a:r>
              <a:rPr lang="en-CA" sz="2400" dirty="0"/>
              <a:t>Generate Solutions</a:t>
            </a:r>
          </a:p>
          <a:p>
            <a:r>
              <a:rPr lang="en-CA" sz="2400" dirty="0"/>
              <a:t>Evaluate Alternatives</a:t>
            </a:r>
          </a:p>
          <a:p>
            <a:r>
              <a:rPr lang="en-CA" sz="2400" dirty="0"/>
              <a:t>Select Best Solution</a:t>
            </a:r>
          </a:p>
          <a:p>
            <a:r>
              <a:rPr lang="en-CA" sz="2400" dirty="0"/>
              <a:t>Implement Solution</a:t>
            </a:r>
          </a:p>
          <a:p>
            <a:r>
              <a:rPr lang="en-CA" sz="2400" dirty="0"/>
              <a:t>Test &amp; Verify</a:t>
            </a:r>
          </a:p>
          <a:p>
            <a:r>
              <a:rPr lang="en-CA" sz="2400" dirty="0"/>
              <a:t>Review &amp; Improve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6C0425-194C-0536-479B-D7CD2A161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2709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174DC-8120-3101-2E56-B263A81DD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Identify the Problem - 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20D0F-88A2-831A-D39A-B394D23D25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1800" b="1" dirty="0"/>
              <a:t>1️⃣ Understand the Task</a:t>
            </a:r>
          </a:p>
          <a:p>
            <a:r>
              <a:rPr lang="en-CA" sz="1800" dirty="0"/>
              <a:t>What exactly is being asked?</a:t>
            </a:r>
            <a:br>
              <a:rPr lang="en-CA" sz="1800" dirty="0"/>
            </a:br>
            <a:r>
              <a:rPr lang="en-CA" sz="1800" dirty="0"/>
              <a:t>👉 Example: </a:t>
            </a:r>
          </a:p>
          <a:p>
            <a:r>
              <a:rPr lang="en-CA" sz="1800" dirty="0"/>
              <a:t>“Explain AI” → Is it definition, application, or history?</a:t>
            </a:r>
          </a:p>
          <a:p>
            <a:r>
              <a:rPr lang="en-CA" sz="1800" b="1" dirty="0"/>
              <a:t>2️⃣ Clarify the Goal</a:t>
            </a:r>
          </a:p>
          <a:p>
            <a:r>
              <a:rPr lang="en-CA" sz="1800" dirty="0"/>
              <a:t>What outcome do you want?</a:t>
            </a:r>
            <a:br>
              <a:rPr lang="en-CA" sz="1800" dirty="0"/>
            </a:br>
            <a:r>
              <a:rPr lang="en-CA" sz="1800" dirty="0"/>
              <a:t>👉 Example: </a:t>
            </a:r>
          </a:p>
          <a:p>
            <a:r>
              <a:rPr lang="en-CA" sz="1800" dirty="0"/>
              <a:t>Learn a concept </a:t>
            </a:r>
          </a:p>
          <a:p>
            <a:r>
              <a:rPr lang="en-CA" sz="1800" dirty="0"/>
              <a:t>Solve a problem </a:t>
            </a:r>
          </a:p>
          <a:p>
            <a:r>
              <a:rPr lang="en-CA" sz="1800" dirty="0"/>
              <a:t>Generate code </a:t>
            </a:r>
          </a:p>
          <a:p>
            <a:r>
              <a:rPr lang="en-CA" sz="1800" b="1" dirty="0"/>
              <a:t>3️⃣ Identify Missing Information</a:t>
            </a:r>
          </a:p>
          <a:p>
            <a:r>
              <a:rPr lang="en-CA" sz="1800" dirty="0"/>
              <a:t>What details are unclear or missing?</a:t>
            </a:r>
            <a:br>
              <a:rPr lang="en-CA" sz="1800" dirty="0"/>
            </a:br>
            <a:r>
              <a:rPr lang="en-CA" sz="1800" dirty="0"/>
              <a:t>👉 Example: </a:t>
            </a:r>
          </a:p>
          <a:p>
            <a:r>
              <a:rPr lang="en-CA" sz="1800" dirty="0"/>
              <a:t>Who is the audience? What format is needed?</a:t>
            </a:r>
          </a:p>
          <a:p>
            <a:endParaRPr lang="en-CA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E3F278-07B2-BCE8-6D69-25E06D521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8242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F3DC8-8E0F-D121-8E16-9CDF0B1FD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Identify the Problem -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8E8B79-635A-35C2-E5A9-6E7E63F555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1400" b="1" dirty="0"/>
              <a:t>4️⃣ Break Down the Problem</a:t>
            </a:r>
          </a:p>
          <a:p>
            <a:r>
              <a:rPr lang="en-CA" sz="1400" dirty="0"/>
              <a:t>Divide into smaller parts</a:t>
            </a:r>
            <a:br>
              <a:rPr lang="en-CA" sz="1400" dirty="0"/>
            </a:br>
            <a:r>
              <a:rPr lang="en-CA" sz="1400" dirty="0"/>
              <a:t>👉 Example: </a:t>
            </a:r>
          </a:p>
          <a:p>
            <a:r>
              <a:rPr lang="en-CA" sz="1400" dirty="0"/>
              <a:t>Instead of “analyze AI,” break into:</a:t>
            </a:r>
          </a:p>
          <a:p>
            <a:r>
              <a:rPr lang="en-CA" sz="1400" dirty="0"/>
              <a:t>definition </a:t>
            </a:r>
          </a:p>
          <a:p>
            <a:r>
              <a:rPr lang="en-CA" sz="1400" dirty="0"/>
              <a:t>benefits </a:t>
            </a:r>
          </a:p>
          <a:p>
            <a:r>
              <a:rPr lang="en-CA" sz="1400" dirty="0"/>
              <a:t>challenges </a:t>
            </a:r>
          </a:p>
          <a:p>
            <a:r>
              <a:rPr lang="en-CA" sz="1400" b="1" dirty="0"/>
              <a:t>5️⃣ Determine Constraints</a:t>
            </a:r>
          </a:p>
          <a:p>
            <a:r>
              <a:rPr lang="en-CA" sz="1400" dirty="0"/>
              <a:t>What limits apply?</a:t>
            </a:r>
            <a:br>
              <a:rPr lang="en-CA" sz="1400" dirty="0"/>
            </a:br>
            <a:r>
              <a:rPr lang="en-CA" sz="1400" dirty="0"/>
              <a:t>👉 Example: </a:t>
            </a:r>
          </a:p>
          <a:p>
            <a:r>
              <a:rPr lang="en-CA" sz="1400" dirty="0"/>
              <a:t>Word count </a:t>
            </a:r>
          </a:p>
          <a:p>
            <a:r>
              <a:rPr lang="en-CA" sz="1400" dirty="0"/>
              <a:t>Time </a:t>
            </a:r>
          </a:p>
          <a:p>
            <a:r>
              <a:rPr lang="en-CA" sz="1400" dirty="0"/>
              <a:t>Complexity level </a:t>
            </a:r>
          </a:p>
          <a:p>
            <a:r>
              <a:rPr lang="en-CA" sz="1400" b="1" dirty="0"/>
              <a:t>6️⃣ Identify Input and Output</a:t>
            </a:r>
          </a:p>
          <a:p>
            <a:r>
              <a:rPr lang="en-CA" sz="1400" dirty="0"/>
              <a:t>Input: What you give AI </a:t>
            </a:r>
          </a:p>
          <a:p>
            <a:r>
              <a:rPr lang="en-CA" sz="1400" dirty="0"/>
              <a:t>Output: What you expect</a:t>
            </a:r>
            <a:br>
              <a:rPr lang="en-CA" sz="1400" dirty="0"/>
            </a:br>
            <a:r>
              <a:rPr lang="en-CA" sz="1400" dirty="0"/>
              <a:t>👉 Example: </a:t>
            </a:r>
          </a:p>
          <a:p>
            <a:r>
              <a:rPr lang="en-CA" sz="1400" dirty="0"/>
              <a:t>Input: paragraph → Output: summary</a:t>
            </a:r>
          </a:p>
          <a:p>
            <a:endParaRPr lang="en-CA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366788-0B18-A222-EC45-FD255CBEC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5834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58046-F673-8643-2953-8117FA766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Identify the Problem - III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EBAE8-7FD4-06F0-2EF5-971C33074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752600"/>
            <a:ext cx="5638800" cy="4267200"/>
          </a:xfrm>
        </p:spPr>
        <p:txBody>
          <a:bodyPr/>
          <a:lstStyle/>
          <a:p>
            <a:r>
              <a:rPr lang="en-CA" sz="1600" b="1" dirty="0"/>
              <a:t>7️⃣ Recognize Ambiguity</a:t>
            </a:r>
          </a:p>
          <a:p>
            <a:r>
              <a:rPr lang="en-CA" sz="1600" dirty="0"/>
              <a:t>Look for vague words like: </a:t>
            </a:r>
          </a:p>
          <a:p>
            <a:pPr lvl="1"/>
            <a:r>
              <a:rPr lang="en-CA" sz="1400" dirty="0"/>
              <a:t>“something” </a:t>
            </a:r>
          </a:p>
          <a:p>
            <a:pPr lvl="1"/>
            <a:r>
              <a:rPr lang="en-CA" sz="1400" dirty="0"/>
              <a:t>“explain” </a:t>
            </a:r>
          </a:p>
          <a:p>
            <a:pPr lvl="1"/>
            <a:r>
              <a:rPr lang="en-CA" sz="1400" dirty="0"/>
              <a:t>“fix”</a:t>
            </a:r>
            <a:br>
              <a:rPr lang="en-CA" sz="1400" dirty="0"/>
            </a:br>
            <a:r>
              <a:rPr lang="en-CA" sz="1400" dirty="0"/>
              <a:t>👉 These signal unclear problems </a:t>
            </a:r>
          </a:p>
          <a:p>
            <a:r>
              <a:rPr lang="en-CA" sz="1600" b="1" dirty="0"/>
              <a:t>8️⃣ Define the Context</a:t>
            </a:r>
          </a:p>
          <a:p>
            <a:r>
              <a:rPr lang="en-CA" sz="1600" dirty="0"/>
              <a:t>Where is the problem applied?</a:t>
            </a:r>
            <a:br>
              <a:rPr lang="en-CA" sz="1600" dirty="0"/>
            </a:br>
            <a:r>
              <a:rPr lang="en-CA" sz="1600" dirty="0"/>
              <a:t>👉 Example: </a:t>
            </a:r>
          </a:p>
          <a:p>
            <a:r>
              <a:rPr lang="en-CA" sz="1600" dirty="0"/>
              <a:t>AI in healthcare vs AI in gaming</a:t>
            </a:r>
          </a:p>
          <a:p>
            <a:r>
              <a:rPr lang="en-CA" sz="1600" b="1" dirty="0"/>
              <a:t>9️⃣ Ask Clarifying Questions</a:t>
            </a:r>
          </a:p>
          <a:p>
            <a:r>
              <a:rPr lang="en-CA" sz="1600" dirty="0"/>
              <a:t>If unclear, refine the problem</a:t>
            </a:r>
            <a:br>
              <a:rPr lang="en-CA" sz="1600" dirty="0"/>
            </a:br>
            <a:r>
              <a:rPr lang="en-CA" sz="1600" dirty="0"/>
              <a:t>👉 Example: </a:t>
            </a:r>
          </a:p>
          <a:p>
            <a:r>
              <a:rPr lang="en-CA" sz="1600" dirty="0"/>
              <a:t>“Do I need a summary or detailed explanation?”</a:t>
            </a:r>
          </a:p>
          <a:p>
            <a:r>
              <a:rPr lang="en-CA" sz="1600" b="1" dirty="0"/>
              <a:t>🔟 Restate the Problem Clearly</a:t>
            </a:r>
          </a:p>
          <a:p>
            <a:r>
              <a:rPr lang="en-CA" sz="1600" dirty="0"/>
              <a:t>Rewrite the problem in your own words</a:t>
            </a:r>
            <a:br>
              <a:rPr lang="en-CA" sz="1600" dirty="0"/>
            </a:br>
            <a:r>
              <a:rPr lang="en-CA" sz="1600" dirty="0"/>
              <a:t>👉 Helps confirm understanding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F6AACA-DE1E-836B-FEB9-0D518C92D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7</a:t>
            </a:fld>
            <a:endParaRPr lang="en-US" altLang="zh-C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2566F3-9665-C01F-62E9-8ACE9B075490}"/>
              </a:ext>
            </a:extLst>
          </p:cNvPr>
          <p:cNvSpPr txBox="1"/>
          <p:nvPr/>
        </p:nvSpPr>
        <p:spPr>
          <a:xfrm>
            <a:off x="5410200" y="1981200"/>
            <a:ext cx="29718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 dirty="0"/>
              <a:t>Clear Problem </a:t>
            </a:r>
          </a:p>
          <a:p>
            <a:r>
              <a:rPr lang="en-CA" b="1" dirty="0"/>
              <a:t>= Goal + Context + Constraints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54840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099A4-FEA2-409E-5D9E-0BD77C816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Analyze the Problem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6E008-38FD-FF08-D8D6-83EF2BC4F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000" b="1" dirty="0"/>
              <a:t>Why?</a:t>
            </a:r>
          </a:p>
          <a:p>
            <a:pPr lvl="1"/>
            <a:r>
              <a:rPr lang="en-CA" sz="1800" dirty="0"/>
              <a:t>Before solving a problem, we must first understand it thoroughly.</a:t>
            </a:r>
          </a:p>
          <a:p>
            <a:pPr lvl="1"/>
            <a:r>
              <a:rPr lang="en-CA" sz="1800" dirty="0"/>
              <a:t>Poor analysis often leads to solving the </a:t>
            </a:r>
            <a:r>
              <a:rPr lang="en-CA" sz="1800" b="1" dirty="0"/>
              <a:t>wrong problem</a:t>
            </a:r>
            <a:r>
              <a:rPr lang="en-CA" sz="1800" dirty="0"/>
              <a:t>.</a:t>
            </a:r>
          </a:p>
          <a:p>
            <a:r>
              <a:rPr lang="en-CA" sz="2000" b="1" dirty="0"/>
              <a:t>Objectives</a:t>
            </a:r>
          </a:p>
          <a:p>
            <a:pPr lvl="1"/>
            <a:r>
              <a:rPr lang="en-CA" sz="1800" dirty="0"/>
              <a:t>Understand the problem completely </a:t>
            </a:r>
          </a:p>
          <a:p>
            <a:pPr lvl="1"/>
            <a:r>
              <a:rPr lang="en-CA" sz="1800" dirty="0"/>
              <a:t>Discover the root cause </a:t>
            </a:r>
          </a:p>
          <a:p>
            <a:pPr lvl="1"/>
            <a:r>
              <a:rPr lang="en-CA" sz="1800" dirty="0"/>
              <a:t>Identify constraints </a:t>
            </a:r>
          </a:p>
          <a:p>
            <a:pPr lvl="1"/>
            <a:r>
              <a:rPr lang="en-CA" sz="1800" dirty="0"/>
              <a:t>Determine available resources </a:t>
            </a:r>
          </a:p>
          <a:p>
            <a:pPr lvl="1"/>
            <a:r>
              <a:rPr lang="en-CA" sz="1800" dirty="0"/>
              <a:t>Define success criteria </a:t>
            </a:r>
          </a:p>
          <a:p>
            <a:r>
              <a:rPr lang="en-CA" sz="2000" b="1" dirty="0"/>
              <a:t>Rule:</a:t>
            </a:r>
            <a:r>
              <a:rPr lang="en-CA" sz="2000" dirty="0"/>
              <a:t> </a:t>
            </a:r>
            <a:r>
              <a:rPr lang="en-CA" sz="2000" i="1" dirty="0"/>
              <a:t>A well-understood problem is halfway solved.</a:t>
            </a:r>
            <a:endParaRPr lang="en-CA" sz="2000" dirty="0"/>
          </a:p>
          <a:p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5B591-8BA2-378A-33F3-E4C61AF8D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2677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42DAA-F755-179F-C741-DFF14F39A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Gather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F922F6-ED6E-130C-2B6E-16C47CCD2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8001000" cy="3962400"/>
          </a:xfrm>
        </p:spPr>
        <p:txBody>
          <a:bodyPr/>
          <a:lstStyle/>
          <a:p>
            <a:pPr lvl="1"/>
            <a:r>
              <a:rPr lang="en-CA" sz="2000" dirty="0"/>
              <a:t>Collect relevant facts, data, and observations.</a:t>
            </a:r>
          </a:p>
          <a:p>
            <a:pPr lvl="1"/>
            <a:r>
              <a:rPr lang="en-CA" sz="2000" dirty="0"/>
              <a:t>Questions:</a:t>
            </a:r>
          </a:p>
          <a:p>
            <a:pPr lvl="1"/>
            <a:r>
              <a:rPr lang="en-CA" sz="2000" dirty="0"/>
              <a:t>What is causing the problem? </a:t>
            </a:r>
          </a:p>
          <a:p>
            <a:pPr lvl="1"/>
            <a:r>
              <a:rPr lang="en-CA" sz="2000" dirty="0"/>
              <a:t>What information is available? </a:t>
            </a:r>
          </a:p>
          <a:p>
            <a:pPr lvl="1"/>
            <a:r>
              <a:rPr lang="en-CA" sz="2000" dirty="0"/>
              <a:t>What assumptions are being made? </a:t>
            </a:r>
          </a:p>
          <a:p>
            <a:pPr lvl="1"/>
            <a:r>
              <a:rPr lang="en-CA" sz="2000" b="1" dirty="0"/>
              <a:t>Example:</a:t>
            </a:r>
            <a:endParaRPr lang="en-CA" sz="2000" dirty="0"/>
          </a:p>
          <a:p>
            <a:pPr lvl="2"/>
            <a:r>
              <a:rPr lang="en-CA" sz="1700" dirty="0"/>
              <a:t>Bin fill levels </a:t>
            </a:r>
          </a:p>
          <a:p>
            <a:pPr lvl="2"/>
            <a:r>
              <a:rPr lang="en-CA" sz="1700" dirty="0"/>
              <a:t>Collection schedules </a:t>
            </a:r>
          </a:p>
          <a:p>
            <a:pPr lvl="2"/>
            <a:r>
              <a:rPr lang="en-CA" sz="1700" dirty="0"/>
              <a:t>Truck capacities </a:t>
            </a:r>
          </a:p>
          <a:p>
            <a:pPr lvl="2"/>
            <a:r>
              <a:rPr lang="en-CA" sz="1700" dirty="0"/>
              <a:t>Traffic conditions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342EC1-C009-AC64-8216-832D4070E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0977709"/>
      </p:ext>
    </p:extLst>
  </p:cSld>
  <p:clrMapOvr>
    <a:masterClrMapping/>
  </p:clrMapOvr>
</p:sld>
</file>

<file path=ppt/theme/theme1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smtClean="0"/>
        </a:defPPr>
      </a:lstStyle>
    </a:tx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99028</TotalTime>
  <Words>1502</Words>
  <Application>Microsoft Office PowerPoint</Application>
  <PresentationFormat>On-screen Show (4:3)</PresentationFormat>
  <Paragraphs>308</Paragraphs>
  <Slides>24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SimSun</vt:lpstr>
      <vt:lpstr>Arial</vt:lpstr>
      <vt:lpstr>Courier New</vt:lpstr>
      <vt:lpstr>Times New Roman</vt:lpstr>
      <vt:lpstr>Verdana</vt:lpstr>
      <vt:lpstr>Wingdings</vt:lpstr>
      <vt:lpstr>Profile</vt:lpstr>
      <vt:lpstr>COSC 1367: Introduction to Problem Solving using Generative AI</vt:lpstr>
      <vt:lpstr>What is a problem?</vt:lpstr>
      <vt:lpstr>What is Problem Solving?</vt:lpstr>
      <vt:lpstr>Fundamental Problem-Solving Process</vt:lpstr>
      <vt:lpstr>Identify the Problem - I</vt:lpstr>
      <vt:lpstr>Identify the Problem - II</vt:lpstr>
      <vt:lpstr>Identify the Problem - III</vt:lpstr>
      <vt:lpstr>Analyze the Problem</vt:lpstr>
      <vt:lpstr>Gather Information</vt:lpstr>
      <vt:lpstr>Questions to Analyze a Problem</vt:lpstr>
      <vt:lpstr>Example</vt:lpstr>
      <vt:lpstr>Divide and Conquer </vt:lpstr>
      <vt:lpstr>Identify Constraints and Requirements</vt:lpstr>
      <vt:lpstr>Find the Root Cause</vt:lpstr>
      <vt:lpstr>Use AI to Analyze Problems</vt:lpstr>
      <vt:lpstr>Define/Specify the Problem</vt:lpstr>
      <vt:lpstr>Generate Possible Solutions</vt:lpstr>
      <vt:lpstr>Brainstorming</vt:lpstr>
      <vt:lpstr>Creative Thinking</vt:lpstr>
      <vt:lpstr>Use AI to Generate Ideas</vt:lpstr>
      <vt:lpstr>Organize and Compare Ideas</vt:lpstr>
      <vt:lpstr>Problem Solving: Summary -1</vt:lpstr>
      <vt:lpstr>Problem Solving: Summary -2</vt:lpstr>
      <vt:lpstr>Question?  haibinz@ieee.org haibinz@nipissingu.ca   </vt:lpstr>
    </vt:vector>
  </TitlesOfParts>
  <Company>Nipissing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SOME ISSUES OF ROLE-BASED COLLABORATION</dc:title>
  <dc:creator>IBM_GL</dc:creator>
  <cp:lastModifiedBy>Haibin Zhu</cp:lastModifiedBy>
  <cp:revision>723</cp:revision>
  <cp:lastPrinted>2018-12-13T23:49:25Z</cp:lastPrinted>
  <dcterms:created xsi:type="dcterms:W3CDTF">2003-04-15T18:55:16Z</dcterms:created>
  <dcterms:modified xsi:type="dcterms:W3CDTF">2026-08-07T22:20:24Z</dcterms:modified>
</cp:coreProperties>
</file>