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30"/>
  </p:notesMasterIdLst>
  <p:handoutMasterIdLst>
    <p:handoutMasterId r:id="rId31"/>
  </p:handoutMasterIdLst>
  <p:sldIdLst>
    <p:sldId id="336" r:id="rId2"/>
    <p:sldId id="299" r:id="rId3"/>
    <p:sldId id="360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8" r:id="rId15"/>
    <p:sldId id="359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61" r:id="rId27"/>
    <p:sldId id="362" r:id="rId28"/>
    <p:sldId id="295" r:id="rId29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04" autoAdjust="0"/>
  </p:normalViewPr>
  <p:slideViewPr>
    <p:cSldViewPr>
      <p:cViewPr varScale="1">
        <p:scale>
          <a:sx n="70" d="100"/>
          <a:sy n="70" d="100"/>
        </p:scale>
        <p:origin x="120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bin Zhu" userId="a2e261bc-1ab1-42c6-b163-ce9dc802355f" providerId="ADAL" clId="{66F68600-41EA-4988-B563-A79818BBC8A2}"/>
    <pc:docChg chg="undo custSel addSld delSld modSld">
      <pc:chgData name="Haibin Zhu" userId="a2e261bc-1ab1-42c6-b163-ce9dc802355f" providerId="ADAL" clId="{66F68600-41EA-4988-B563-A79818BBC8A2}" dt="2026-08-07T22:20:38.081" v="501" actId="1076"/>
      <pc:docMkLst>
        <pc:docMk/>
      </pc:docMkLst>
      <pc:sldChg chg="addSp modSp mod">
        <pc:chgData name="Haibin Zhu" userId="a2e261bc-1ab1-42c6-b163-ce9dc802355f" providerId="ADAL" clId="{66F68600-41EA-4988-B563-A79818BBC8A2}" dt="2026-08-07T22:20:38.081" v="501" actId="1076"/>
        <pc:sldMkLst>
          <pc:docMk/>
          <pc:sldMk cId="0" sldId="336"/>
        </pc:sldMkLst>
        <pc:spChg chg="add mod">
          <ac:chgData name="Haibin Zhu" userId="a2e261bc-1ab1-42c6-b163-ce9dc802355f" providerId="ADAL" clId="{66F68600-41EA-4988-B563-A79818BBC8A2}" dt="2026-08-07T22:20:38.081" v="501" actId="1076"/>
          <ac:spMkLst>
            <pc:docMk/>
            <pc:sldMk cId="0" sldId="336"/>
            <ac:spMk id="3" creationId="{57866E56-DAD1-BE12-6BED-865AF3C4DEB1}"/>
          </ac:spMkLst>
        </pc:spChg>
        <pc:spChg chg="mod">
          <ac:chgData name="Haibin Zhu" userId="a2e261bc-1ab1-42c6-b163-ce9dc802355f" providerId="ADAL" clId="{66F68600-41EA-4988-B563-A79818BBC8A2}" dt="2026-07-19T15:13:54.639" v="391" actId="20577"/>
          <ac:spMkLst>
            <pc:docMk/>
            <pc:sldMk cId="0" sldId="336"/>
            <ac:spMk id="3076" creationId="{00000000-0000-0000-0000-000000000000}"/>
          </ac:spMkLst>
        </pc:spChg>
      </pc:sldChg>
      <pc:sldChg chg="modSp mod">
        <pc:chgData name="Haibin Zhu" userId="a2e261bc-1ab1-42c6-b163-ce9dc802355f" providerId="ADAL" clId="{66F68600-41EA-4988-B563-A79818BBC8A2}" dt="2026-08-03T00:50:50.801" v="396" actId="20577"/>
        <pc:sldMkLst>
          <pc:docMk/>
          <pc:sldMk cId="4268758108" sldId="345"/>
        </pc:sldMkLst>
        <pc:spChg chg="mod">
          <ac:chgData name="Haibin Zhu" userId="a2e261bc-1ab1-42c6-b163-ce9dc802355f" providerId="ADAL" clId="{66F68600-41EA-4988-B563-A79818BBC8A2}" dt="2026-08-03T00:50:50.801" v="396" actId="20577"/>
          <ac:spMkLst>
            <pc:docMk/>
            <pc:sldMk cId="4268758108" sldId="345"/>
            <ac:spMk id="3" creationId="{84F7D951-55BF-8B4E-6E5D-E80F61D9FF7A}"/>
          </ac:spMkLst>
        </pc:spChg>
      </pc:sldChg>
      <pc:sldChg chg="modSp new mod">
        <pc:chgData name="Haibin Zhu" userId="a2e261bc-1ab1-42c6-b163-ce9dc802355f" providerId="ADAL" clId="{66F68600-41EA-4988-B563-A79818BBC8A2}" dt="2026-08-03T16:35:02.233" v="499" actId="20577"/>
        <pc:sldMkLst>
          <pc:docMk/>
          <pc:sldMk cId="2806084104" sldId="362"/>
        </pc:sldMkLst>
        <pc:spChg chg="mod">
          <ac:chgData name="Haibin Zhu" userId="a2e261bc-1ab1-42c6-b163-ce9dc802355f" providerId="ADAL" clId="{66F68600-41EA-4988-B563-A79818BBC8A2}" dt="2026-08-03T01:00:33.491" v="404"/>
          <ac:spMkLst>
            <pc:docMk/>
            <pc:sldMk cId="2806084104" sldId="362"/>
            <ac:spMk id="2" creationId="{1A60CA12-A7FE-BDAA-81E6-11ECCE242FB4}"/>
          </ac:spMkLst>
        </pc:spChg>
        <pc:spChg chg="mod">
          <ac:chgData name="Haibin Zhu" userId="a2e261bc-1ab1-42c6-b163-ce9dc802355f" providerId="ADAL" clId="{66F68600-41EA-4988-B563-A79818BBC8A2}" dt="2026-08-03T16:35:02.233" v="499" actId="20577"/>
          <ac:spMkLst>
            <pc:docMk/>
            <pc:sldMk cId="2806084104" sldId="362"/>
            <ac:spMk id="3" creationId="{2F012FEB-51A4-850F-82ED-7335FF75557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A130D4D-F656-4744-9001-21CB6AD37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34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6ED5798-9B84-43B5-8149-944CC71B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2229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21C241C-9052-4F40-8320-79BA075E7246}" type="slidenum">
              <a:rPr lang="en-US" altLang="zh-CN" smtClean="0">
                <a:latin typeface="Arial" charset="0"/>
              </a:rPr>
              <a:pPr/>
              <a:t>2</a:t>
            </a:fld>
            <a:endParaRPr lang="en-US" altLang="zh-CN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5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B018AC-76D5-40D0-93AC-0D7EE8F0EA4D}" type="slidenum">
              <a:rPr lang="en-US" altLang="zh-CN" smtClean="0">
                <a:latin typeface="Arial" charset="0"/>
              </a:rPr>
              <a:pPr/>
              <a:t>28</a:t>
            </a:fld>
            <a:endParaRPr lang="en-US" altLang="zh-CN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F17B-7788-4304-8BC6-CDE87D842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33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F083-8E94-4917-8520-8D21165548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89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C8347-B31D-4F60-A156-820A7FD1A7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3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E5A4-6E91-4C1B-AC9E-C1288EE0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5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8FA8B-7369-48C9-B79D-2BD513956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12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052945"/>
            <a:ext cx="8796481" cy="5116946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439025" cy="889000"/>
          </a:xfrm>
          <a:prstGeom prst="rect">
            <a:avLst/>
          </a:prstGeom>
        </p:spPr>
        <p:txBody>
          <a:bodyPr anchor="ctr"/>
          <a:lstStyle>
            <a:lvl1pPr algn="l">
              <a:defRPr sz="3200" b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52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4A32-91CD-40B2-9B12-697A2ED7AC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5484-1BF9-40BE-B399-8985CD8838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68E30-0306-4EC9-A62A-17B015940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84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3B2F8-E036-44C9-A017-50C2814CF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64E7-7EE9-4D05-867F-9A404063A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25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2FE4-2BB9-4A84-BBE4-6F389CE5A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4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8240-9C5F-4A33-8E32-06F3040DC1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17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F224-E8FF-41BE-A866-BA5176FF9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2B754BB-53CB-412B-832A-A8B6E8C47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3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hyperlink" Target="mailto:haibinz@nipissingu.ca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haibinz@ieee.org" TargetMode="External"/><Relationship Id="rId5" Type="http://schemas.openxmlformats.org/officeDocument/2006/relationships/image" Target="../media/image2.wmf"/><Relationship Id="rId4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599" y="714148"/>
            <a:ext cx="7790544" cy="1495652"/>
          </a:xfrm>
        </p:spPr>
        <p:txBody>
          <a:bodyPr/>
          <a:lstStyle/>
          <a:p>
            <a:pPr algn="ctr" eaLnBrk="1" hangingPunct="1"/>
            <a:r>
              <a:rPr lang="en-US" altLang="zh-CN" sz="2800" b="1" dirty="0"/>
              <a:t>COSC 1367: Introduction to Problem Solving using Generative AI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401122"/>
            <a:ext cx="6781800" cy="56127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dirty="0">
                <a:ea typeface="宋体" pitchFamily="2" charset="-122"/>
              </a:rPr>
              <a:t>Lecture 3: How to detect AI errors </a:t>
            </a: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866E56-DAD1-BE12-6BED-865AF3C4DEB1}"/>
              </a:ext>
            </a:extLst>
          </p:cNvPr>
          <p:cNvSpPr txBox="1"/>
          <p:nvPr/>
        </p:nvSpPr>
        <p:spPr>
          <a:xfrm>
            <a:off x="2218871" y="5029200"/>
            <a:ext cx="4572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Haibin Zhu </a:t>
            </a:r>
          </a:p>
          <a:p>
            <a:pPr algn="ctr" eaLnBrk="1" hangingPunct="1">
              <a:lnSpc>
                <a:spcPct val="90000"/>
              </a:lnSpc>
            </a:pPr>
            <a:r>
              <a:rPr lang="en-CA" sz="2400" b="1" dirty="0"/>
              <a:t>©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50B23-8F3A-4FBE-EFA7-B70DF2F30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Makes Mathematical and Logical Errors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4669C-9AFB-87FA-1AE3-9B4926606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Although AI can perform many calculations, it is not a calculator by nature.</a:t>
            </a:r>
          </a:p>
          <a:p>
            <a:r>
              <a:rPr lang="en-US" sz="2800" dirty="0"/>
              <a:t>It may:</a:t>
            </a:r>
          </a:p>
          <a:p>
            <a:pPr lvl="1"/>
            <a:r>
              <a:rPr lang="en-US" sz="2400" dirty="0"/>
              <a:t>Miscalculate </a:t>
            </a:r>
          </a:p>
          <a:p>
            <a:pPr lvl="1"/>
            <a:r>
              <a:rPr lang="en-US" sz="2400" dirty="0"/>
              <a:t>Skip logical steps </a:t>
            </a:r>
          </a:p>
          <a:p>
            <a:pPr lvl="1"/>
            <a:r>
              <a:rPr lang="en-US" sz="2400" dirty="0"/>
              <a:t>Confuse variables </a:t>
            </a:r>
          </a:p>
          <a:p>
            <a:pPr lvl="1"/>
            <a:r>
              <a:rPr lang="en-US" sz="2400" dirty="0"/>
              <a:t>Make arithmetic mistakes </a:t>
            </a:r>
          </a:p>
          <a:p>
            <a:r>
              <a:rPr lang="en-US" sz="2800" dirty="0"/>
              <a:t>especially in complex reasoning tasks.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ED934-BCB9-CA66-8C1C-8720E2CD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2183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0BFCA-C12D-7EB5-369C-AE9903CC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Has Limited Knowledge of Recent Events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659A9-09AC-6A33-AD45-10865C6B0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Unless connected to current information sources, AI only knows what was available during training.</a:t>
            </a:r>
          </a:p>
          <a:p>
            <a:r>
              <a:rPr lang="en-US" sz="2800" dirty="0"/>
              <a:t>Therefore:</a:t>
            </a:r>
          </a:p>
          <a:p>
            <a:pPr lvl="1"/>
            <a:r>
              <a:rPr lang="en-US" sz="2400" dirty="0"/>
              <a:t>New discoveries </a:t>
            </a:r>
          </a:p>
          <a:p>
            <a:pPr lvl="1"/>
            <a:r>
              <a:rPr lang="en-US" sz="2400" dirty="0"/>
              <a:t>Recent regulations </a:t>
            </a:r>
          </a:p>
          <a:p>
            <a:pPr lvl="1"/>
            <a:r>
              <a:rPr lang="en-US" sz="2400" dirty="0"/>
              <a:t>Current prices </a:t>
            </a:r>
          </a:p>
          <a:p>
            <a:pPr lvl="1"/>
            <a:r>
              <a:rPr lang="en-US" sz="2400" dirty="0"/>
              <a:t>Breaking news </a:t>
            </a:r>
          </a:p>
          <a:p>
            <a:r>
              <a:rPr lang="en-US" sz="2800" dirty="0"/>
              <a:t>may be unknown or incorrect.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6DB19-C646-DFEE-1C84-968B4B906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5077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7E8FE-FE7D-846D-4379-920153FCD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Cannot Verify Everything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488D1-9D4D-1A46-0D3B-EED7D48A6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Humans can:</a:t>
            </a:r>
          </a:p>
          <a:p>
            <a:pPr lvl="1"/>
            <a:r>
              <a:rPr lang="en-US" dirty="0"/>
              <a:t>Perform experiments </a:t>
            </a:r>
          </a:p>
          <a:p>
            <a:pPr lvl="1"/>
            <a:r>
              <a:rPr lang="en-US" dirty="0"/>
              <a:t>Observe reality </a:t>
            </a:r>
          </a:p>
          <a:p>
            <a:pPr lvl="1"/>
            <a:r>
              <a:rPr lang="en-US" dirty="0"/>
              <a:t>Consult experts </a:t>
            </a:r>
          </a:p>
          <a:p>
            <a:r>
              <a:rPr lang="en-US" dirty="0"/>
              <a:t>AI usually cannot directly verify whether a statement is true.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42773-C06B-9AD3-02D4-272CD91BF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9688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6A40B-E179-665E-A157-0D9CC1029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Is Not an Expert—It Is an Assistant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DAF5B-9C65-E174-3FDE-F68212085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AI is like a very well-read student who has read millions of documents but has never lived in the real world.</a:t>
            </a:r>
          </a:p>
          <a:p>
            <a:r>
              <a:rPr lang="en-US" sz="2400" dirty="0"/>
              <a:t>It can be:</a:t>
            </a:r>
          </a:p>
          <a:p>
            <a:pPr lvl="1"/>
            <a:r>
              <a:rPr lang="en-US" sz="2000" dirty="0"/>
              <a:t>Extremely knowledgeable, </a:t>
            </a:r>
          </a:p>
          <a:p>
            <a:pPr lvl="1"/>
            <a:r>
              <a:rPr lang="en-US" sz="2000" dirty="0"/>
              <a:t>Extremely helpful, </a:t>
            </a:r>
          </a:p>
          <a:p>
            <a:pPr lvl="1"/>
            <a:r>
              <a:rPr lang="en-US" sz="2000" dirty="0"/>
              <a:t>Occasionally brilliant, </a:t>
            </a:r>
          </a:p>
          <a:p>
            <a:r>
              <a:rPr lang="en-US" sz="2400" dirty="0"/>
              <a:t>but also:</a:t>
            </a:r>
          </a:p>
          <a:p>
            <a:pPr lvl="1"/>
            <a:r>
              <a:rPr lang="en-US" sz="2000" dirty="0"/>
              <a:t>Overconfident, </a:t>
            </a:r>
          </a:p>
          <a:p>
            <a:pPr lvl="1"/>
            <a:r>
              <a:rPr lang="en-US" sz="2000" dirty="0"/>
              <a:t>Misleading, </a:t>
            </a:r>
          </a:p>
          <a:p>
            <a:pPr lvl="1"/>
            <a:r>
              <a:rPr lang="en-US" sz="2000" dirty="0"/>
              <a:t>Incorrect.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841AD-A06F-5B39-CA40-5CE7B2A2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8949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5B4FC-AA58-7BD9-A1BA-A9A743822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6A522-56F9-3932-92DF-8569C80DB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000999" cy="3581400"/>
          </a:xfrm>
        </p:spPr>
        <p:txBody>
          <a:bodyPr/>
          <a:lstStyle/>
          <a:p>
            <a:r>
              <a:rPr lang="en-US" sz="2400" dirty="0"/>
              <a:t>Learn from imperfect data. </a:t>
            </a:r>
          </a:p>
          <a:p>
            <a:r>
              <a:rPr lang="en-US" sz="2400" dirty="0"/>
              <a:t>Predict rather than truly understand. </a:t>
            </a:r>
          </a:p>
          <a:p>
            <a:r>
              <a:rPr lang="en-US" sz="2400" dirty="0"/>
              <a:t>Lack common sense and real-world experience. </a:t>
            </a:r>
          </a:p>
          <a:p>
            <a:r>
              <a:rPr lang="en-US" sz="2400" dirty="0"/>
              <a:t>Sometimes hallucinate information. </a:t>
            </a:r>
          </a:p>
          <a:p>
            <a:r>
              <a:rPr lang="en-US" sz="2400" dirty="0"/>
              <a:t>Can make logical and mathematical errors. </a:t>
            </a:r>
          </a:p>
          <a:p>
            <a:r>
              <a:rPr lang="en-US" sz="2400" dirty="0"/>
              <a:t>May misunderstand the question. </a:t>
            </a:r>
          </a:p>
          <a:p>
            <a:r>
              <a:rPr lang="en-US" sz="2400" dirty="0"/>
              <a:t>Cannot always verify facts.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8D699-BB5B-140D-6C4B-DD28EA3E5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8436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33C27-84D4-D8C6-941C-09716EA89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971800"/>
            <a:ext cx="7848600" cy="1216025"/>
          </a:xfrm>
        </p:spPr>
        <p:txBody>
          <a:bodyPr/>
          <a:lstStyle/>
          <a:p>
            <a:pPr algn="ctr"/>
            <a:r>
              <a:rPr lang="en-CA" b="1" dirty="0"/>
              <a:t>Principles to Detect AI Errors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049090-40E5-2A1F-2AB6-FB8049542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5493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884B-8642-9289-AF33-0914C0393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"Too Good to Be True" Principle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D0545-4107-0AD7-DF4B-34DFCA1FE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If an answer sounds perfect, revolutionary, or magical, be skeptical.</a:t>
            </a:r>
          </a:p>
          <a:p>
            <a:r>
              <a:rPr lang="en-US" sz="2400" dirty="0"/>
              <a:t>Examples:</a:t>
            </a:r>
          </a:p>
          <a:p>
            <a:pPr lvl="1"/>
            <a:r>
              <a:rPr lang="en-US" sz="2000" dirty="0"/>
              <a:t>"This AI tool guarantees 100% accuracy." </a:t>
            </a:r>
          </a:p>
          <a:p>
            <a:pPr lvl="1"/>
            <a:r>
              <a:rPr lang="en-US" sz="2000" dirty="0"/>
              <a:t>"This algorithm solves all NP-hard problems instantly." </a:t>
            </a:r>
          </a:p>
          <a:p>
            <a:pPr lvl="1"/>
            <a:r>
              <a:rPr lang="en-US" sz="2000" dirty="0"/>
              <a:t>"You can lose 50 pounds in one week." </a:t>
            </a:r>
          </a:p>
          <a:p>
            <a:r>
              <a:rPr lang="en-US" sz="2400" dirty="0"/>
              <a:t>Extraordinary claims require extraordinary evidence.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5332BB-E862-6FE0-A98E-D5FFFB019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0318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5E8D4-1C43-C924-FEF2-83BBBC7ED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Reality Check Principle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329BA-1B3F-2482-26DF-66837755C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752600"/>
            <a:ext cx="8008937" cy="4648200"/>
          </a:xfrm>
        </p:spPr>
        <p:txBody>
          <a:bodyPr/>
          <a:lstStyle/>
          <a:p>
            <a:r>
              <a:rPr lang="en-US" sz="2800" dirty="0"/>
              <a:t>Ask:</a:t>
            </a:r>
          </a:p>
          <a:p>
            <a:pPr lvl="1"/>
            <a:r>
              <a:rPr lang="en-US" sz="2400" dirty="0"/>
              <a:t>Does this answer make sense in the real world?</a:t>
            </a:r>
          </a:p>
          <a:p>
            <a:r>
              <a:rPr lang="en-US" sz="2800" dirty="0"/>
              <a:t>Example:</a:t>
            </a:r>
          </a:p>
          <a:p>
            <a:pPr lvl="1"/>
            <a:r>
              <a:rPr lang="en-US" sz="2400" dirty="0"/>
              <a:t>AI says:</a:t>
            </a:r>
          </a:p>
          <a:p>
            <a:pPr lvl="1"/>
            <a:r>
              <a:rPr lang="en-US" sz="2400" dirty="0"/>
              <a:t>"A drone can deliver 1,000 kg of cargo for 500 km."</a:t>
            </a:r>
          </a:p>
          <a:p>
            <a:r>
              <a:rPr lang="en-US" sz="2800" dirty="0"/>
              <a:t>How much energy is needed? </a:t>
            </a:r>
          </a:p>
          <a:p>
            <a:r>
              <a:rPr lang="en-US" sz="2800" dirty="0"/>
              <a:t>What is the payload of existing drones? 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F6D33A-0535-A962-2D69-69984C5AC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8577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256E6-8401-9ED4-3445-1C0A3C9C4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The Unit Check Principle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2869DD0-C2A0-8A0F-CFCB-6362195C57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dirty="0"/>
                  <a:t>Many AI errors violate basic units.</a:t>
                </a:r>
              </a:p>
              <a:p>
                <a:r>
                  <a:rPr lang="en-US" sz="2800" dirty="0"/>
                  <a:t>Example:</a:t>
                </a:r>
              </a:p>
              <a:p>
                <a:pPr lvl="1"/>
                <a:r>
                  <a:rPr lang="en-US" sz="2400" dirty="0"/>
                  <a:t>AI says:</a:t>
                </a:r>
              </a:p>
              <a:p>
                <a:pPr lvl="2"/>
                <a:r>
                  <a:rPr lang="en-US" sz="2100" dirty="0"/>
                  <a:t>"The car travels 100 km in 2 hours at 200 km/h."</a:t>
                </a:r>
              </a:p>
              <a:p>
                <a:r>
                  <a:rPr lang="en-CA" sz="2800" dirty="0"/>
                  <a:t>We should calculate: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100/2=50</m:t>
                    </m:r>
                    <m:r>
                      <m:rPr>
                        <m:nor/>
                      </m:rPr>
                      <a:rPr lang="en-US" sz="2400" i="0"/>
                      <m:t> km/h</m:t>
                    </m:r>
                  </m:oMath>
                </a14:m>
                <a:endParaRPr lang="en-US" sz="2400" b="0" dirty="0"/>
              </a:p>
              <a:p>
                <a:pPr lvl="1"/>
                <a:r>
                  <a:rPr lang="en-US" sz="2400" dirty="0"/>
                  <a:t>not 200 km/h.</a:t>
                </a:r>
              </a:p>
              <a:p>
                <a:endParaRPr lang="en-CA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2869DD0-C2A0-8A0F-CFCB-6362195C57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72" t="-157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A02C7-1E1C-7BC9-5AC5-F68E70DDF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3958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5FBA8-38B5-BF40-3C71-2A1A987C1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Extreme Case Principle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7ACC6-02DA-61E5-3C63-EA98444BA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52600"/>
            <a:ext cx="7881938" cy="4267200"/>
          </a:xfrm>
        </p:spPr>
        <p:txBody>
          <a:bodyPr/>
          <a:lstStyle/>
          <a:p>
            <a:r>
              <a:rPr lang="en-US" dirty="0"/>
              <a:t>Test the answer at extreme values.</a:t>
            </a:r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AI says:</a:t>
            </a:r>
          </a:p>
          <a:p>
            <a:pPr lvl="1"/>
            <a:r>
              <a:rPr lang="en-US" dirty="0"/>
              <a:t>"Adding more workers always increases productivity."</a:t>
            </a:r>
          </a:p>
          <a:p>
            <a:r>
              <a:rPr lang="en-US" dirty="0"/>
              <a:t>Ask:</a:t>
            </a:r>
          </a:p>
          <a:p>
            <a:pPr lvl="1"/>
            <a:r>
              <a:rPr lang="en-US" dirty="0"/>
              <a:t>What if 1,000 workers share one keyboard? 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B7F02-C174-A1EE-A2DB-FCECB7D8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4603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66259BB-DC9E-4DBE-9D17-B246936E96C6}" type="slidenum">
              <a:rPr lang="en-US" altLang="zh-CN" smtClean="0"/>
              <a:pPr/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65711"/>
            <a:ext cx="6010275" cy="1214438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itchFamily="2" charset="-122"/>
              </a:rPr>
              <a:t>Agenda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656" y="2443162"/>
            <a:ext cx="5867400" cy="2590800"/>
          </a:xfrm>
        </p:spPr>
        <p:txBody>
          <a:bodyPr/>
          <a:lstStyle/>
          <a:p>
            <a:pPr eaLnBrk="1" hangingPunct="1"/>
            <a:r>
              <a:rPr lang="en-US" altLang="zh-CN" sz="2000" b="1" u="sng" dirty="0">
                <a:ea typeface="宋体" pitchFamily="2" charset="-122"/>
              </a:rPr>
              <a:t>Why AI tools make mistakes?</a:t>
            </a:r>
          </a:p>
          <a:p>
            <a:pPr eaLnBrk="1" hangingPunct="1"/>
            <a:r>
              <a:rPr lang="en-US" altLang="zh-CN" sz="2000" b="1" u="sng" dirty="0">
                <a:ea typeface="宋体" pitchFamily="2" charset="-122"/>
              </a:rPr>
              <a:t>Principles</a:t>
            </a:r>
          </a:p>
          <a:p>
            <a:pPr eaLnBrk="1" hangingPunct="1"/>
            <a:r>
              <a:rPr lang="en-US" altLang="zh-CN" sz="2000" b="1" u="sng" dirty="0">
                <a:ea typeface="宋体" pitchFamily="2" charset="-122"/>
              </a:rPr>
              <a:t>Examples </a:t>
            </a:r>
            <a:endParaRPr lang="en-US" altLang="zh-CN" sz="2000" b="1" dirty="0">
              <a:ea typeface="宋体" pitchFamily="2" charset="-122"/>
            </a:endParaRPr>
          </a:p>
        </p:txBody>
      </p:sp>
      <p:pic>
        <p:nvPicPr>
          <p:cNvPr id="4101" name="Picture 7" descr="C:\Users\Haibin\AppData\Local\Microsoft\Windows\Temporary Internet Files\Content.IE5\B36WZCZM\MCBD09997_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056" y="151765"/>
            <a:ext cx="176053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6E530-25EB-4FF8-3057-343A806BF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Consistency Principle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CFEC5-69A8-9036-E70D-F59697DAA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Check whether the answer contradicts itself.</a:t>
            </a:r>
          </a:p>
          <a:p>
            <a:r>
              <a:rPr lang="en-US" sz="2800" dirty="0"/>
              <a:t>Example:</a:t>
            </a:r>
          </a:p>
          <a:p>
            <a:pPr lvl="1"/>
            <a:r>
              <a:rPr lang="en-US" sz="2400" dirty="0"/>
              <a:t>AI writes:</a:t>
            </a:r>
          </a:p>
          <a:p>
            <a:pPr lvl="2"/>
            <a:r>
              <a:rPr lang="en-US" sz="2000" dirty="0"/>
              <a:t>"The company was founded in 2010."</a:t>
            </a:r>
          </a:p>
          <a:p>
            <a:pPr lvl="2"/>
            <a:r>
              <a:rPr lang="en-US" sz="2000" dirty="0"/>
              <a:t>Later:</a:t>
            </a:r>
          </a:p>
          <a:p>
            <a:pPr lvl="2"/>
            <a:r>
              <a:rPr lang="en-US" sz="2000" dirty="0"/>
              <a:t>"The company operated successfully in 2005."</a:t>
            </a:r>
          </a:p>
          <a:p>
            <a:pPr lvl="1"/>
            <a:r>
              <a:rPr lang="en-US" sz="2400" dirty="0"/>
              <a:t>Contradiction detected.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82BC9-C57D-63C8-059D-99F7B2C00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2544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18DA2-D352-4AA4-7696-B3ACF5F79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Source Principle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BCED9-9306-1828-AD19-784396970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Ask:</a:t>
            </a:r>
          </a:p>
          <a:p>
            <a:pPr lvl="1"/>
            <a:r>
              <a:rPr lang="en-US" dirty="0"/>
              <a:t>Where does this information come from?</a:t>
            </a:r>
          </a:p>
          <a:p>
            <a:r>
              <a:rPr lang="en-US" dirty="0"/>
              <a:t>We should distinguish:</a:t>
            </a:r>
          </a:p>
          <a:p>
            <a:pPr lvl="1"/>
            <a:r>
              <a:rPr lang="en-US" dirty="0"/>
              <a:t>Facts </a:t>
            </a:r>
          </a:p>
          <a:p>
            <a:pPr lvl="1"/>
            <a:r>
              <a:rPr lang="en-US" dirty="0"/>
              <a:t>Opinions </a:t>
            </a:r>
          </a:p>
          <a:p>
            <a:pPr lvl="1"/>
            <a:r>
              <a:rPr lang="en-US" dirty="0"/>
              <a:t>Assumptions </a:t>
            </a:r>
          </a:p>
          <a:p>
            <a:pPr lvl="1"/>
            <a:r>
              <a:rPr lang="en-US" dirty="0"/>
              <a:t>Hallucinations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0C1437-4750-4A83-EE76-49482B7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0033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F61D-9138-A4AF-2BF2-E481391C7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Common Knowledge Principle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009CD-14D9-AC5C-00BB-E73BE6B8A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We</a:t>
            </a:r>
            <a:r>
              <a:rPr lang="en-US" dirty="0"/>
              <a:t> should know a core set of facts: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Canada is in North America. </a:t>
            </a:r>
          </a:p>
          <a:p>
            <a:pPr lvl="1"/>
            <a:r>
              <a:rPr lang="en-US" dirty="0"/>
              <a:t>The Earth orbits the Sun. </a:t>
            </a:r>
          </a:p>
          <a:p>
            <a:pPr lvl="1"/>
            <a:r>
              <a:rPr lang="en-US" dirty="0"/>
              <a:t>2 + 2 = 4. </a:t>
            </a:r>
          </a:p>
          <a:p>
            <a:pPr lvl="1"/>
            <a:r>
              <a:rPr lang="en-US" dirty="0"/>
              <a:t>Water freezes near 0°C. </a:t>
            </a:r>
          </a:p>
          <a:p>
            <a:r>
              <a:rPr lang="en-US" dirty="0"/>
              <a:t>If AI contradicts common knowledge, investigate.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9BB46-826B-C0BB-DDAD-FEC1FB75D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92376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FFCD7-E17D-5547-0396-350F2BF9B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Probability Principle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4FFA9-CC39-1A5D-2009-9515C219F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Ask:</a:t>
            </a:r>
          </a:p>
          <a:p>
            <a:pPr lvl="1"/>
            <a:r>
              <a:rPr lang="en-US" dirty="0"/>
              <a:t>Is this likely?</a:t>
            </a:r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AI says:</a:t>
            </a:r>
          </a:p>
          <a:p>
            <a:pPr lvl="2"/>
            <a:r>
              <a:rPr lang="en-US" dirty="0"/>
              <a:t>"Every student in the class received 100%."</a:t>
            </a:r>
          </a:p>
          <a:p>
            <a:pPr lvl="2"/>
            <a:r>
              <a:rPr lang="en-US" dirty="0"/>
              <a:t>Possible?</a:t>
            </a:r>
            <a:br>
              <a:rPr lang="en-US" dirty="0"/>
            </a:br>
            <a:r>
              <a:rPr lang="en-US" dirty="0"/>
              <a:t>Yes.</a:t>
            </a:r>
          </a:p>
          <a:p>
            <a:pPr lvl="2"/>
            <a:r>
              <a:rPr lang="en-US" dirty="0"/>
              <a:t>Likely?</a:t>
            </a:r>
            <a:br>
              <a:rPr lang="en-US" dirty="0"/>
            </a:br>
            <a:r>
              <a:rPr lang="en-US" dirty="0"/>
              <a:t>No.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0B4C3-DEB1-C0BF-1F19-6FCC46225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43090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58B0D-FC85-4383-6BE1-01C432DF2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Expert Principle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7D951-55BF-8B4E-6E5D-E80F61D9F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answer affects:</a:t>
            </a:r>
          </a:p>
          <a:p>
            <a:pPr lvl="1"/>
            <a:r>
              <a:rPr lang="en-US" dirty="0"/>
              <a:t>health, </a:t>
            </a:r>
          </a:p>
          <a:p>
            <a:pPr lvl="1"/>
            <a:r>
              <a:rPr lang="en-US" dirty="0"/>
              <a:t>law, </a:t>
            </a:r>
          </a:p>
          <a:p>
            <a:pPr lvl="1"/>
            <a:r>
              <a:rPr lang="en-US" dirty="0"/>
              <a:t>finance, and</a:t>
            </a:r>
          </a:p>
          <a:p>
            <a:pPr lvl="1"/>
            <a:r>
              <a:rPr lang="en-US" dirty="0"/>
              <a:t>engineering safety, </a:t>
            </a:r>
          </a:p>
          <a:p>
            <a:r>
              <a:rPr lang="en-US" dirty="0"/>
              <a:t>We should verify with experts or authoritative sources.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C214D-FCF8-0B06-46A2-1FC1C1448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8758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E017B-CCAF-645B-9116-69E0E8EE0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 Practical Checklist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796B0-3D40-8ED3-46AD-10D35A5AB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Before trusting AI, ask:</a:t>
            </a:r>
          </a:p>
          <a:p>
            <a:pPr lvl="1"/>
            <a:r>
              <a:rPr lang="en-US" sz="1800" dirty="0"/>
              <a:t>Does it make common sense? </a:t>
            </a:r>
          </a:p>
          <a:p>
            <a:pPr lvl="1"/>
            <a:r>
              <a:rPr lang="en-US" sz="1800" dirty="0"/>
              <a:t>Are the numbers reasonable? </a:t>
            </a:r>
          </a:p>
          <a:p>
            <a:pPr lvl="1"/>
            <a:r>
              <a:rPr lang="en-US" sz="1800" dirty="0"/>
              <a:t>Are the units correct? </a:t>
            </a:r>
          </a:p>
          <a:p>
            <a:pPr lvl="1"/>
            <a:r>
              <a:rPr lang="en-US" sz="1800" dirty="0"/>
              <a:t>Is the answer internally consistent? </a:t>
            </a:r>
          </a:p>
          <a:p>
            <a:pPr lvl="1"/>
            <a:r>
              <a:rPr lang="en-US" sz="1800" dirty="0"/>
              <a:t>What evidence supports it? </a:t>
            </a:r>
          </a:p>
          <a:p>
            <a:pPr lvl="1"/>
            <a:r>
              <a:rPr lang="en-US" sz="1800" dirty="0"/>
              <a:t>What assumptions are hidden? </a:t>
            </a:r>
          </a:p>
          <a:p>
            <a:pPr lvl="1"/>
            <a:r>
              <a:rPr lang="en-US" sz="1800" dirty="0"/>
              <a:t>What happens in extreme cases? </a:t>
            </a:r>
          </a:p>
          <a:p>
            <a:pPr lvl="1"/>
            <a:r>
              <a:rPr lang="en-US" sz="1800" dirty="0"/>
              <a:t>Does it contradict known facts? </a:t>
            </a:r>
          </a:p>
          <a:p>
            <a:pPr lvl="1"/>
            <a:r>
              <a:rPr lang="en-US" sz="1800" dirty="0"/>
              <a:t>Is it likely in the real world? </a:t>
            </a:r>
          </a:p>
          <a:p>
            <a:pPr lvl="1"/>
            <a:r>
              <a:rPr lang="en-US" sz="1800" dirty="0"/>
              <a:t>Would I trust this answer if my life depended on it?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1C50C-1E91-7893-F9B4-FDE8908B9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1047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3E412-7CBA-B784-217F-E4C58C753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0" y="2667000"/>
            <a:ext cx="2667000" cy="1216025"/>
          </a:xfrm>
        </p:spPr>
        <p:txBody>
          <a:bodyPr/>
          <a:lstStyle/>
          <a:p>
            <a:r>
              <a:rPr lang="en-CA" dirty="0"/>
              <a:t>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700BAC-741A-0C18-9C0B-9C5C98443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39134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0CA12-A7FE-BDAA-81E6-11ECCE242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Solve 3125^m = 1/m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12FEB-51A4-850F-82ED-7335FF755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Answer m = 1/5.</a:t>
            </a:r>
          </a:p>
          <a:p>
            <a:r>
              <a:rPr lang="en-CA" dirty="0"/>
              <a:t>Correct Solution:</a:t>
            </a:r>
          </a:p>
          <a:p>
            <a:pPr lvl="1"/>
            <a:r>
              <a:rPr lang="en-CA" dirty="0"/>
              <a:t>3125^m = 1/m</a:t>
            </a:r>
          </a:p>
          <a:p>
            <a:pPr lvl="1"/>
            <a:r>
              <a:rPr lang="en-CA" dirty="0"/>
              <a:t>3125 = (1/m)^(1/m)</a:t>
            </a:r>
          </a:p>
          <a:p>
            <a:pPr lvl="1"/>
            <a:r>
              <a:rPr lang="en-CA" dirty="0"/>
              <a:t>5^5 = (1/m)^(1/m)</a:t>
            </a:r>
          </a:p>
          <a:p>
            <a:pPr lvl="1"/>
            <a:r>
              <a:rPr lang="en-CA" dirty="0"/>
              <a:t>5 = 1/m</a:t>
            </a:r>
          </a:p>
          <a:p>
            <a:pPr lvl="1"/>
            <a:r>
              <a:rPr lang="en-CA"/>
              <a:t>m </a:t>
            </a:r>
            <a:r>
              <a:rPr lang="en-CA" dirty="0"/>
              <a:t>= 1/5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7D2E1-403A-F59F-C7CB-88F8C08FD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60841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9AF8E6-1E22-443B-AF74-8C9293262901}" type="slidenum">
              <a:rPr lang="en-US" altLang="zh-CN" smtClean="0"/>
              <a:pPr/>
              <a:t>28</a:t>
            </a:fld>
            <a:endParaRPr lang="en-US" altLang="zh-CN"/>
          </a:p>
        </p:txBody>
      </p:sp>
      <p:pic>
        <p:nvPicPr>
          <p:cNvPr id="39940" name="Picture 4" descr="C:\Users\Haibin\AppData\Local\Microsoft\Windows\Temporary Internet Files\Content.IE5\RA1B4VTK\MCj0434411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16054"/>
            <a:ext cx="4636294" cy="2967296"/>
          </a:xfrm>
        </p:spPr>
        <p:txBody>
          <a:bodyPr/>
          <a:lstStyle/>
          <a:p>
            <a:pPr algn="ctr" eaLnBrk="1" hangingPunct="1"/>
            <a:r>
              <a:rPr lang="en-US" altLang="zh-CN" sz="4800" dirty="0">
                <a:ea typeface="宋体" pitchFamily="2" charset="-122"/>
              </a:rPr>
              <a:t>Question</a:t>
            </a:r>
            <a:r>
              <a:rPr lang="en-US" altLang="zh-CN" sz="4000" dirty="0">
                <a:ea typeface="宋体" pitchFamily="2" charset="-122"/>
              </a:rPr>
              <a:t>?</a:t>
            </a:r>
            <a:br>
              <a:rPr lang="en-US" altLang="zh-CN" sz="4000" dirty="0">
                <a:ea typeface="宋体" pitchFamily="2" charset="-122"/>
              </a:rPr>
            </a:br>
            <a:br>
              <a:rPr lang="en-US" altLang="zh-CN" sz="2400" dirty="0">
                <a:ea typeface="宋体" pitchFamily="2" charset="-122"/>
              </a:rPr>
            </a:br>
            <a: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  <a:hlinkClick r:id="rId6"/>
              </a:rPr>
              <a:t>haibinz@ieee.org</a:t>
            </a:r>
            <a:b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7"/>
              </a:rPr>
              <a:t>haibinz@nipissingu.ca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endParaRPr lang="en-US" altLang="zh-CN" sz="32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CEF4369-8539-71BB-C951-E532867C9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"/>
    </mc:Choice>
    <mc:Fallback xmlns="">
      <p:transition spd="slow" advTm="3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6C9EE-264F-7E33-6035-0524103CC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95600"/>
            <a:ext cx="8001000" cy="1216025"/>
          </a:xfrm>
        </p:spPr>
        <p:txBody>
          <a:bodyPr/>
          <a:lstStyle/>
          <a:p>
            <a:pPr algn="ctr"/>
            <a:r>
              <a:rPr lang="en-US" altLang="zh-CN" sz="4000" b="1" u="sng" dirty="0">
                <a:ea typeface="宋体" pitchFamily="2" charset="-122"/>
              </a:rPr>
              <a:t>Why do AI tools make mistakes?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45B18-9AB0-04AF-3C02-897C9F7E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7073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D2041-EC28-6C14-30B1-D4D1C417E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AI Does Not Truly Understand the World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E7473-AAB2-FC99-8B55-B68F52AD6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Current AI systems do not possess genuine understanding, consciousness, or common sense. They learn patterns from large amounts of data and predict what words are likely to come next.</a:t>
            </a:r>
          </a:p>
          <a:p>
            <a:r>
              <a:rPr lang="en-US" sz="2400" dirty="0"/>
              <a:t>For example, an AI may write:</a:t>
            </a:r>
          </a:p>
          <a:p>
            <a:pPr lvl="1"/>
            <a:r>
              <a:rPr lang="en-US" sz="2000" dirty="0"/>
              <a:t>"A fish climbed a tree to escape a shark."</a:t>
            </a:r>
          </a:p>
          <a:p>
            <a:pPr lvl="1"/>
            <a:r>
              <a:rPr lang="en-US" sz="2000" dirty="0"/>
              <a:t>The sentence is grammatically correct, but the AI does not necessarily realize that fish do not climb trees.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F27C0-B41E-81B7-8D77-81CDF710D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5229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74DA9-7A08-47DD-E007-2C5E73B1A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Learns from Imperfect Data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396C8-551D-4C10-479E-B8FC0B9DA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AI is trained on data collected from the Internet, books, articles, and other sources. These sources may contain:</a:t>
            </a:r>
          </a:p>
          <a:p>
            <a:pPr lvl="1"/>
            <a:r>
              <a:rPr lang="en-US" sz="2000" dirty="0"/>
              <a:t>Errors </a:t>
            </a:r>
          </a:p>
          <a:p>
            <a:pPr lvl="1"/>
            <a:r>
              <a:rPr lang="en-US" sz="2000" dirty="0"/>
              <a:t>Biases </a:t>
            </a:r>
          </a:p>
          <a:p>
            <a:pPr lvl="1"/>
            <a:r>
              <a:rPr lang="en-US" sz="2000" dirty="0"/>
              <a:t>Outdated information </a:t>
            </a:r>
          </a:p>
          <a:p>
            <a:pPr lvl="1"/>
            <a:r>
              <a:rPr lang="en-US" sz="2000" dirty="0"/>
              <a:t>Contradictory statements </a:t>
            </a:r>
          </a:p>
          <a:p>
            <a:r>
              <a:rPr lang="en-US" sz="2400" dirty="0"/>
              <a:t>As a result, AI can learn incorrect patterns and reproduce them.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E2CA9-7C7A-31DA-4499-5DAE22713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607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80A1E-10A8-260D-E744-37677054C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Predicts, Rather Than Reasons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87577-5FCA-9254-45D5-69A4918AC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Most AI systems are fundamentally prediction machines.</a:t>
            </a:r>
          </a:p>
          <a:p>
            <a:r>
              <a:rPr lang="en-US" sz="2800" dirty="0"/>
              <a:t>They answer:</a:t>
            </a:r>
          </a:p>
          <a:p>
            <a:pPr lvl="1"/>
            <a:r>
              <a:rPr lang="en-US" sz="2400" dirty="0"/>
              <a:t>"What is the most likely response?"</a:t>
            </a:r>
          </a:p>
          <a:p>
            <a:r>
              <a:rPr lang="en-US" sz="2800" dirty="0"/>
              <a:t>instead of</a:t>
            </a:r>
          </a:p>
          <a:p>
            <a:pPr lvl="1"/>
            <a:r>
              <a:rPr lang="en-US" sz="2400" dirty="0"/>
              <a:t>"What is the correct response?"</a:t>
            </a:r>
          </a:p>
          <a:p>
            <a:r>
              <a:rPr lang="en-US" sz="2800" dirty="0"/>
              <a:t>A statement can sound convincing while still being wrong.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4B7A4-F6A4-DEB2-E0DB-0BB4E65FC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2187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FB29F-1F81-5EB4-B8EF-8DF38701E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Lacks Complete Common Sense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357D8-6E0C-5E0A-DC9E-10F730193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Humans acquire common sense through years of interacting with the physical and social world.</a:t>
            </a:r>
          </a:p>
          <a:p>
            <a:r>
              <a:rPr lang="en-US" sz="2400" dirty="0"/>
              <a:t>AI has never:</a:t>
            </a:r>
          </a:p>
          <a:p>
            <a:pPr lvl="1"/>
            <a:r>
              <a:rPr lang="en-US" sz="2000" dirty="0"/>
              <a:t>Walked on ice </a:t>
            </a:r>
          </a:p>
          <a:p>
            <a:pPr lvl="1"/>
            <a:r>
              <a:rPr lang="en-US" sz="2000" dirty="0"/>
              <a:t>Driven a car </a:t>
            </a:r>
          </a:p>
          <a:p>
            <a:pPr lvl="1"/>
            <a:r>
              <a:rPr lang="en-US" sz="2000" dirty="0"/>
              <a:t>Played basketball </a:t>
            </a:r>
          </a:p>
          <a:p>
            <a:pPr lvl="1"/>
            <a:r>
              <a:rPr lang="en-US" sz="2000" dirty="0"/>
              <a:t>Managed a team </a:t>
            </a:r>
          </a:p>
          <a:p>
            <a:r>
              <a:rPr lang="en-US" sz="2400" dirty="0"/>
              <a:t>Therefore, it often struggles with practical situations that humans find obvious.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5CF6D-2BF0-7FC2-6CB8-AAAD2632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553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8701D-88FF-5EF1-B8D7-FDD730BF5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AI Does Not Know What It Does Not Know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C6C95-609F-C02A-011B-8A377259D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967662" cy="3276600"/>
          </a:xfrm>
        </p:spPr>
        <p:txBody>
          <a:bodyPr/>
          <a:lstStyle/>
          <a:p>
            <a:r>
              <a:rPr lang="en-US" sz="2800" dirty="0"/>
              <a:t>Humans can say:</a:t>
            </a:r>
          </a:p>
          <a:p>
            <a:pPr lvl="1"/>
            <a:r>
              <a:rPr lang="en-US" sz="2400" dirty="0"/>
              <a:t>"I don't know."</a:t>
            </a:r>
          </a:p>
          <a:p>
            <a:r>
              <a:rPr lang="en-US" sz="2800" dirty="0"/>
              <a:t>AI often attempts an answer even when it lacks sufficient information, leading to </a:t>
            </a:r>
            <a:r>
              <a:rPr lang="en-US" sz="2800" b="1" dirty="0"/>
              <a:t>hallucinations</a:t>
            </a:r>
            <a:r>
              <a:rPr lang="en-US" sz="2800" dirty="0"/>
              <a:t>—confidently stated but incorrect information.</a:t>
            </a:r>
          </a:p>
          <a:p>
            <a:endParaRPr lang="en-CA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0617BF-8FB0-0FD0-1EBF-5906A0C24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2571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B6C5F-F85F-A2AD-0C4C-6A1DD7DA0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Ambiguous Questions Lead to Wrong Answers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88B80-0BBE-3F7C-87C8-F2AE599BC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If a question is unclear, AI may guess the user's intention incorrectly.</a:t>
            </a:r>
          </a:p>
          <a:p>
            <a:r>
              <a:rPr lang="en-US" sz="2400" dirty="0"/>
              <a:t>For example:</a:t>
            </a:r>
          </a:p>
          <a:p>
            <a:pPr lvl="1"/>
            <a:r>
              <a:rPr lang="en-US" sz="1800" dirty="0"/>
              <a:t>"What is the best programming language?"</a:t>
            </a:r>
          </a:p>
          <a:p>
            <a:r>
              <a:rPr lang="en-US" sz="2400" dirty="0"/>
              <a:t>The answer depends on:</a:t>
            </a:r>
          </a:p>
          <a:p>
            <a:pPr lvl="1"/>
            <a:r>
              <a:rPr lang="en-US" sz="1800" dirty="0"/>
              <a:t>AI development? </a:t>
            </a:r>
          </a:p>
          <a:p>
            <a:pPr lvl="1"/>
            <a:r>
              <a:rPr lang="en-US" sz="1800" dirty="0"/>
              <a:t>Web development? </a:t>
            </a:r>
          </a:p>
          <a:p>
            <a:pPr lvl="1"/>
            <a:r>
              <a:rPr lang="en-US" sz="1800" dirty="0"/>
              <a:t>Mobile apps? </a:t>
            </a:r>
          </a:p>
          <a:p>
            <a:pPr lvl="1"/>
            <a:r>
              <a:rPr lang="en-US" sz="1800" dirty="0"/>
              <a:t>Operating systems? </a:t>
            </a:r>
          </a:p>
          <a:p>
            <a:r>
              <a:rPr lang="en-US" sz="2400" dirty="0"/>
              <a:t>Without context, any answer may be misleading.</a:t>
            </a:r>
          </a:p>
          <a:p>
            <a:endParaRPr lang="en-CA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AF495-11FA-DBBD-723C-A0EA162B8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4884573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99552</TotalTime>
  <Words>1080</Words>
  <Application>Microsoft Office PowerPoint</Application>
  <PresentationFormat>On-screen Show (4:3)</PresentationFormat>
  <Paragraphs>213</Paragraphs>
  <Slides>28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SimSun</vt:lpstr>
      <vt:lpstr>Arial</vt:lpstr>
      <vt:lpstr>Cambria Math</vt:lpstr>
      <vt:lpstr>Times New Roman</vt:lpstr>
      <vt:lpstr>Verdana</vt:lpstr>
      <vt:lpstr>Wingdings</vt:lpstr>
      <vt:lpstr>Profile</vt:lpstr>
      <vt:lpstr>COSC 1367: Introduction to Problem Solving using Generative AI</vt:lpstr>
      <vt:lpstr>Agenda</vt:lpstr>
      <vt:lpstr>Why do AI tools make mistakes?</vt:lpstr>
      <vt:lpstr>AI Does Not Truly Understand the World</vt:lpstr>
      <vt:lpstr>AI Learns from Imperfect Data</vt:lpstr>
      <vt:lpstr>AI Predicts, Rather Than Reasons</vt:lpstr>
      <vt:lpstr>AI Lacks Complete Common Sense</vt:lpstr>
      <vt:lpstr>AI Does Not Know What It Does Not Know</vt:lpstr>
      <vt:lpstr>Ambiguous Questions Lead to Wrong Answers</vt:lpstr>
      <vt:lpstr>AI Makes Mathematical and Logical Errors</vt:lpstr>
      <vt:lpstr>AI Has Limited Knowledge of Recent Events</vt:lpstr>
      <vt:lpstr>AI Cannot Verify Everything</vt:lpstr>
      <vt:lpstr>AI Is Not an Expert—It Is an Assistant</vt:lpstr>
      <vt:lpstr>Summary</vt:lpstr>
      <vt:lpstr>Principles to Detect AI Errors</vt:lpstr>
      <vt:lpstr>The "Too Good to Be True" Principle</vt:lpstr>
      <vt:lpstr>The Reality Check Principle</vt:lpstr>
      <vt:lpstr>The Unit Check Principle</vt:lpstr>
      <vt:lpstr>The Extreme Case Principle</vt:lpstr>
      <vt:lpstr>The Consistency Principle</vt:lpstr>
      <vt:lpstr>The Source Principle</vt:lpstr>
      <vt:lpstr>The Common Knowledge Principle</vt:lpstr>
      <vt:lpstr>The Probability Principle</vt:lpstr>
      <vt:lpstr>The Expert Principle</vt:lpstr>
      <vt:lpstr>A Practical Checklist</vt:lpstr>
      <vt:lpstr>Examples</vt:lpstr>
      <vt:lpstr>Solve 3125^m = 1/m</vt:lpstr>
      <vt:lpstr>Question?  haibinz@ieee.org haibinz@nipissingu.ca   </vt:lpstr>
    </vt:vector>
  </TitlesOfParts>
  <Company>Nipissing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ISSUES OF ROLE-BASED COLLABORATION</dc:title>
  <dc:creator>IBM_GL</dc:creator>
  <cp:lastModifiedBy>Haibin Zhu</cp:lastModifiedBy>
  <cp:revision>723</cp:revision>
  <cp:lastPrinted>2018-12-13T23:49:25Z</cp:lastPrinted>
  <dcterms:created xsi:type="dcterms:W3CDTF">2003-04-15T18:55:16Z</dcterms:created>
  <dcterms:modified xsi:type="dcterms:W3CDTF">2026-08-07T22:20:40Z</dcterms:modified>
</cp:coreProperties>
</file>