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0"/>
  </p:notesMasterIdLst>
  <p:handoutMasterIdLst>
    <p:handoutMasterId r:id="rId41"/>
  </p:handoutMasterIdLst>
  <p:sldIdLst>
    <p:sldId id="336" r:id="rId2"/>
    <p:sldId id="299" r:id="rId3"/>
    <p:sldId id="781" r:id="rId4"/>
    <p:sldId id="783" r:id="rId5"/>
    <p:sldId id="784" r:id="rId6"/>
    <p:sldId id="786" r:id="rId7"/>
    <p:sldId id="787" r:id="rId8"/>
    <p:sldId id="788" r:id="rId9"/>
    <p:sldId id="789" r:id="rId10"/>
    <p:sldId id="790" r:id="rId11"/>
    <p:sldId id="791" r:id="rId12"/>
    <p:sldId id="792" r:id="rId13"/>
    <p:sldId id="793" r:id="rId14"/>
    <p:sldId id="794" r:id="rId15"/>
    <p:sldId id="795" r:id="rId16"/>
    <p:sldId id="796" r:id="rId17"/>
    <p:sldId id="797" r:id="rId18"/>
    <p:sldId id="798" r:id="rId19"/>
    <p:sldId id="799" r:id="rId20"/>
    <p:sldId id="800" r:id="rId21"/>
    <p:sldId id="801" r:id="rId22"/>
    <p:sldId id="802" r:id="rId23"/>
    <p:sldId id="804" r:id="rId24"/>
    <p:sldId id="805" r:id="rId25"/>
    <p:sldId id="806" r:id="rId26"/>
    <p:sldId id="807" r:id="rId27"/>
    <p:sldId id="808" r:id="rId28"/>
    <p:sldId id="809" r:id="rId29"/>
    <p:sldId id="810" r:id="rId30"/>
    <p:sldId id="811" r:id="rId31"/>
    <p:sldId id="812" r:id="rId32"/>
    <p:sldId id="813" r:id="rId33"/>
    <p:sldId id="814" r:id="rId34"/>
    <p:sldId id="815" r:id="rId35"/>
    <p:sldId id="817" r:id="rId36"/>
    <p:sldId id="816" r:id="rId37"/>
    <p:sldId id="818" r:id="rId38"/>
    <p:sldId id="295" r:id="rId3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0A9695-E15E-426D-8F84-CB23C4C3E447}" v="209" dt="2026-08-13T15:11:33.5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983" autoAdjust="0"/>
  </p:normalViewPr>
  <p:slideViewPr>
    <p:cSldViewPr>
      <p:cViewPr varScale="1">
        <p:scale>
          <a:sx n="64" d="100"/>
          <a:sy n="64" d="100"/>
        </p:scale>
        <p:origin x="13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 sldOrd">
      <pc:chgData name="Haibin Zhu" userId="a2e261bc-1ab1-42c6-b163-ce9dc802355f" providerId="ADAL" clId="{66F68600-41EA-4988-B563-A79818BBC8A2}" dt="2026-08-13T16:16:32.409" v="726" actId="20577"/>
      <pc:docMkLst>
        <pc:docMk/>
      </pc:docMkLst>
      <pc:sldChg chg="modSp mod">
        <pc:chgData name="Haibin Zhu" userId="a2e261bc-1ab1-42c6-b163-ce9dc802355f" providerId="ADAL" clId="{66F68600-41EA-4988-B563-A79818BBC8A2}" dt="2026-08-12T22:24:00.669" v="56" actId="20577"/>
        <pc:sldMkLst>
          <pc:docMk/>
          <pc:sldMk cId="0" sldId="299"/>
        </pc:sldMkLst>
        <pc:spChg chg="mod">
          <ac:chgData name="Haibin Zhu" userId="a2e261bc-1ab1-42c6-b163-ce9dc802355f" providerId="ADAL" clId="{66F68600-41EA-4988-B563-A79818BBC8A2}" dt="2026-08-12T22:24:00.669" v="56" actId="20577"/>
          <ac:spMkLst>
            <pc:docMk/>
            <pc:sldMk cId="0" sldId="299"/>
            <ac:spMk id="4100" creationId="{00000000-0000-0000-0000-000000000000}"/>
          </ac:spMkLst>
        </pc:spChg>
      </pc:sldChg>
      <pc:sldChg chg="modSp mod">
        <pc:chgData name="Haibin Zhu" userId="a2e261bc-1ab1-42c6-b163-ce9dc802355f" providerId="ADAL" clId="{66F68600-41EA-4988-B563-A79818BBC8A2}" dt="2026-08-13T16:16:32.409" v="726" actId="20577"/>
        <pc:sldMkLst>
          <pc:docMk/>
          <pc:sldMk cId="0" sldId="336"/>
        </pc:sldMkLst>
        <pc:spChg chg="mod">
          <ac:chgData name="Haibin Zhu" userId="a2e261bc-1ab1-42c6-b163-ce9dc802355f" providerId="ADAL" clId="{66F68600-41EA-4988-B563-A79818BBC8A2}" dt="2026-08-13T16:16:32.409" v="726" actId="20577"/>
          <ac:spMkLst>
            <pc:docMk/>
            <pc:sldMk cId="0" sldId="336"/>
            <ac:spMk id="3076" creationId="{00000000-0000-0000-0000-000000000000}"/>
          </ac:spMkLst>
        </pc:spChg>
      </pc:sldChg>
      <pc:sldChg chg="addSp delSp modSp mod">
        <pc:chgData name="Haibin Zhu" userId="a2e261bc-1ab1-42c6-b163-ce9dc802355f" providerId="ADAL" clId="{66F68600-41EA-4988-B563-A79818BBC8A2}" dt="2026-08-12T22:26:21.945" v="77" actId="404"/>
        <pc:sldMkLst>
          <pc:docMk/>
          <pc:sldMk cId="1419788112" sldId="781"/>
        </pc:sldMkLst>
        <pc:spChg chg="mod">
          <ac:chgData name="Haibin Zhu" userId="a2e261bc-1ab1-42c6-b163-ce9dc802355f" providerId="ADAL" clId="{66F68600-41EA-4988-B563-A79818BBC8A2}" dt="2026-08-12T22:25:10.983" v="61"/>
          <ac:spMkLst>
            <pc:docMk/>
            <pc:sldMk cId="1419788112" sldId="781"/>
            <ac:spMk id="2" creationId="{F86CB4C9-A65D-4E13-6809-230D13B21EB8}"/>
          </ac:spMkLst>
        </pc:spChg>
        <pc:spChg chg="del">
          <ac:chgData name="Haibin Zhu" userId="a2e261bc-1ab1-42c6-b163-ce9dc802355f" providerId="ADAL" clId="{66F68600-41EA-4988-B563-A79818BBC8A2}" dt="2026-08-12T22:24:54.497" v="57" actId="478"/>
          <ac:spMkLst>
            <pc:docMk/>
            <pc:sldMk cId="1419788112" sldId="781"/>
            <ac:spMk id="3" creationId="{8AFAD5E9-71B6-56C7-A85C-913F3C96026F}"/>
          </ac:spMkLst>
        </pc:spChg>
        <pc:spChg chg="add del mod">
          <ac:chgData name="Haibin Zhu" userId="a2e261bc-1ab1-42c6-b163-ce9dc802355f" providerId="ADAL" clId="{66F68600-41EA-4988-B563-A79818BBC8A2}" dt="2026-08-12T22:24:59.399" v="59"/>
          <ac:spMkLst>
            <pc:docMk/>
            <pc:sldMk cId="1419788112" sldId="781"/>
            <ac:spMk id="5" creationId="{01E74D80-E5F6-5CFC-0FE6-B65808358A6D}"/>
          </ac:spMkLst>
        </pc:spChg>
        <pc:spChg chg="add mod">
          <ac:chgData name="Haibin Zhu" userId="a2e261bc-1ab1-42c6-b163-ce9dc802355f" providerId="ADAL" clId="{66F68600-41EA-4988-B563-A79818BBC8A2}" dt="2026-08-12T22:26:08.539" v="75" actId="14100"/>
          <ac:spMkLst>
            <pc:docMk/>
            <pc:sldMk cId="1419788112" sldId="781"/>
            <ac:spMk id="8" creationId="{149299BD-F818-45AF-FBB0-7F11A85D94BC}"/>
          </ac:spMkLst>
        </pc:spChg>
        <pc:graphicFrameChg chg="add mod modGraphic">
          <ac:chgData name="Haibin Zhu" userId="a2e261bc-1ab1-42c6-b163-ce9dc802355f" providerId="ADAL" clId="{66F68600-41EA-4988-B563-A79818BBC8A2}" dt="2026-08-12T22:26:21.945" v="77" actId="404"/>
          <ac:graphicFrameMkLst>
            <pc:docMk/>
            <pc:sldMk cId="1419788112" sldId="781"/>
            <ac:graphicFrameMk id="6" creationId="{C5A1136F-943A-4382-BD4B-FBFE3A1DB6D2}"/>
          </ac:graphicFrameMkLst>
        </pc:graphicFrameChg>
      </pc:sldChg>
      <pc:sldChg chg="del">
        <pc:chgData name="Haibin Zhu" userId="a2e261bc-1ab1-42c6-b163-ce9dc802355f" providerId="ADAL" clId="{66F68600-41EA-4988-B563-A79818BBC8A2}" dt="2026-08-12T22:26:50.344" v="78" actId="47"/>
        <pc:sldMkLst>
          <pc:docMk/>
          <pc:sldMk cId="2069237649" sldId="782"/>
        </pc:sldMkLst>
      </pc:sldChg>
      <pc:sldChg chg="modSp mod">
        <pc:chgData name="Haibin Zhu" userId="a2e261bc-1ab1-42c6-b163-ce9dc802355f" providerId="ADAL" clId="{66F68600-41EA-4988-B563-A79818BBC8A2}" dt="2026-08-12T22:27:25.318" v="86" actId="14100"/>
        <pc:sldMkLst>
          <pc:docMk/>
          <pc:sldMk cId="1422481138" sldId="783"/>
        </pc:sldMkLst>
        <pc:spChg chg="mod">
          <ac:chgData name="Haibin Zhu" userId="a2e261bc-1ab1-42c6-b163-ce9dc802355f" providerId="ADAL" clId="{66F68600-41EA-4988-B563-A79818BBC8A2}" dt="2026-08-12T22:27:07.867" v="84"/>
          <ac:spMkLst>
            <pc:docMk/>
            <pc:sldMk cId="1422481138" sldId="783"/>
            <ac:spMk id="2" creationId="{346AB4C9-AA14-D7FE-3394-2E1331EFA880}"/>
          </ac:spMkLst>
        </pc:spChg>
        <pc:spChg chg="mod">
          <ac:chgData name="Haibin Zhu" userId="a2e261bc-1ab1-42c6-b163-ce9dc802355f" providerId="ADAL" clId="{66F68600-41EA-4988-B563-A79818BBC8A2}" dt="2026-08-12T22:27:25.318" v="86" actId="14100"/>
          <ac:spMkLst>
            <pc:docMk/>
            <pc:sldMk cId="1422481138" sldId="783"/>
            <ac:spMk id="3" creationId="{5033E030-2709-16BA-7179-219E005C95CC}"/>
          </ac:spMkLst>
        </pc:spChg>
      </pc:sldChg>
      <pc:sldChg chg="addSp delSp modSp mod">
        <pc:chgData name="Haibin Zhu" userId="a2e261bc-1ab1-42c6-b163-ce9dc802355f" providerId="ADAL" clId="{66F68600-41EA-4988-B563-A79818BBC8A2}" dt="2026-08-12T22:29:05.780" v="103" actId="404"/>
        <pc:sldMkLst>
          <pc:docMk/>
          <pc:sldMk cId="1826490916" sldId="784"/>
        </pc:sldMkLst>
        <pc:spChg chg="mod">
          <ac:chgData name="Haibin Zhu" userId="a2e261bc-1ab1-42c6-b163-ce9dc802355f" providerId="ADAL" clId="{66F68600-41EA-4988-B563-A79818BBC8A2}" dt="2026-08-12T22:27:50.073" v="89" actId="404"/>
          <ac:spMkLst>
            <pc:docMk/>
            <pc:sldMk cId="1826490916" sldId="784"/>
            <ac:spMk id="2" creationId="{CF9E35CF-83A1-1FB0-B76C-162EE4848C88}"/>
          </ac:spMkLst>
        </pc:spChg>
        <pc:spChg chg="del">
          <ac:chgData name="Haibin Zhu" userId="a2e261bc-1ab1-42c6-b163-ce9dc802355f" providerId="ADAL" clId="{66F68600-41EA-4988-B563-A79818BBC8A2}" dt="2026-08-12T22:28:11.009" v="90" actId="478"/>
          <ac:spMkLst>
            <pc:docMk/>
            <pc:sldMk cId="1826490916" sldId="784"/>
            <ac:spMk id="3" creationId="{24035911-93C4-B474-253C-233D8C37FC41}"/>
          </ac:spMkLst>
        </pc:spChg>
        <pc:spChg chg="add del mod">
          <ac:chgData name="Haibin Zhu" userId="a2e261bc-1ab1-42c6-b163-ce9dc802355f" providerId="ADAL" clId="{66F68600-41EA-4988-B563-A79818BBC8A2}" dt="2026-08-12T22:28:12.649" v="91"/>
          <ac:spMkLst>
            <pc:docMk/>
            <pc:sldMk cId="1826490916" sldId="784"/>
            <ac:spMk id="5" creationId="{285FC792-3248-EC41-A6F6-B05E324F3DC8}"/>
          </ac:spMkLst>
        </pc:spChg>
        <pc:graphicFrameChg chg="add mod modGraphic">
          <ac:chgData name="Haibin Zhu" userId="a2e261bc-1ab1-42c6-b163-ce9dc802355f" providerId="ADAL" clId="{66F68600-41EA-4988-B563-A79818BBC8A2}" dt="2026-08-12T22:29:05.780" v="103" actId="404"/>
          <ac:graphicFrameMkLst>
            <pc:docMk/>
            <pc:sldMk cId="1826490916" sldId="784"/>
            <ac:graphicFrameMk id="6" creationId="{2582BDC8-1E21-8BD2-172D-E47399D93598}"/>
          </ac:graphicFrameMkLst>
        </pc:graphicFrameChg>
      </pc:sldChg>
      <pc:sldChg chg="del">
        <pc:chgData name="Haibin Zhu" userId="a2e261bc-1ab1-42c6-b163-ce9dc802355f" providerId="ADAL" clId="{66F68600-41EA-4988-B563-A79818BBC8A2}" dt="2026-08-12T22:29:28.629" v="104" actId="47"/>
        <pc:sldMkLst>
          <pc:docMk/>
          <pc:sldMk cId="2240866841" sldId="785"/>
        </pc:sldMkLst>
      </pc:sldChg>
      <pc:sldChg chg="modSp mod">
        <pc:chgData name="Haibin Zhu" userId="a2e261bc-1ab1-42c6-b163-ce9dc802355f" providerId="ADAL" clId="{66F68600-41EA-4988-B563-A79818BBC8A2}" dt="2026-08-12T22:30:57.596" v="130" actId="14100"/>
        <pc:sldMkLst>
          <pc:docMk/>
          <pc:sldMk cId="461423801" sldId="786"/>
        </pc:sldMkLst>
        <pc:spChg chg="mod">
          <ac:chgData name="Haibin Zhu" userId="a2e261bc-1ab1-42c6-b163-ce9dc802355f" providerId="ADAL" clId="{66F68600-41EA-4988-B563-A79818BBC8A2}" dt="2026-08-12T22:29:52.949" v="112"/>
          <ac:spMkLst>
            <pc:docMk/>
            <pc:sldMk cId="461423801" sldId="786"/>
            <ac:spMk id="2" creationId="{E6B30A5F-A3CF-4E15-B03E-E5CABDF0BF95}"/>
          </ac:spMkLst>
        </pc:spChg>
        <pc:spChg chg="mod">
          <ac:chgData name="Haibin Zhu" userId="a2e261bc-1ab1-42c6-b163-ce9dc802355f" providerId="ADAL" clId="{66F68600-41EA-4988-B563-A79818BBC8A2}" dt="2026-08-12T22:30:57.596" v="130" actId="14100"/>
          <ac:spMkLst>
            <pc:docMk/>
            <pc:sldMk cId="461423801" sldId="786"/>
            <ac:spMk id="3" creationId="{35A9BC58-FEA4-FC34-0A1A-7ECB9C625060}"/>
          </ac:spMkLst>
        </pc:spChg>
      </pc:sldChg>
      <pc:sldChg chg="modSp">
        <pc:chgData name="Haibin Zhu" userId="a2e261bc-1ab1-42c6-b163-ce9dc802355f" providerId="ADAL" clId="{66F68600-41EA-4988-B563-A79818BBC8A2}" dt="2026-08-12T22:32:01.037" v="142" actId="14100"/>
        <pc:sldMkLst>
          <pc:docMk/>
          <pc:sldMk cId="441953245" sldId="787"/>
        </pc:sldMkLst>
        <pc:spChg chg="mod">
          <ac:chgData name="Haibin Zhu" userId="a2e261bc-1ab1-42c6-b163-ce9dc802355f" providerId="ADAL" clId="{66F68600-41EA-4988-B563-A79818BBC8A2}" dt="2026-08-12T22:31:24.344" v="133" actId="404"/>
          <ac:spMkLst>
            <pc:docMk/>
            <pc:sldMk cId="441953245" sldId="787"/>
            <ac:spMk id="2" creationId="{DB67BF10-5D97-9641-C723-745C54D95A7C}"/>
          </ac:spMkLst>
        </pc:spChg>
        <pc:spChg chg="mod">
          <ac:chgData name="Haibin Zhu" userId="a2e261bc-1ab1-42c6-b163-ce9dc802355f" providerId="ADAL" clId="{66F68600-41EA-4988-B563-A79818BBC8A2}" dt="2026-08-12T22:32:01.037" v="142" actId="14100"/>
          <ac:spMkLst>
            <pc:docMk/>
            <pc:sldMk cId="441953245" sldId="787"/>
            <ac:spMk id="3" creationId="{4F83570E-C632-C4EE-2FF4-C4E9E6A31457}"/>
          </ac:spMkLst>
        </pc:spChg>
      </pc:sldChg>
      <pc:sldChg chg="modSp mod">
        <pc:chgData name="Haibin Zhu" userId="a2e261bc-1ab1-42c6-b163-ce9dc802355f" providerId="ADAL" clId="{66F68600-41EA-4988-B563-A79818BBC8A2}" dt="2026-08-12T22:34:08.573" v="168" actId="15"/>
        <pc:sldMkLst>
          <pc:docMk/>
          <pc:sldMk cId="2627720563" sldId="788"/>
        </pc:sldMkLst>
        <pc:spChg chg="mod">
          <ac:chgData name="Haibin Zhu" userId="a2e261bc-1ab1-42c6-b163-ce9dc802355f" providerId="ADAL" clId="{66F68600-41EA-4988-B563-A79818BBC8A2}" dt="2026-08-12T22:33:30.116" v="159"/>
          <ac:spMkLst>
            <pc:docMk/>
            <pc:sldMk cId="2627720563" sldId="788"/>
            <ac:spMk id="2" creationId="{E7F7DC3E-11C8-3FE3-4466-E01D38D69310}"/>
          </ac:spMkLst>
        </pc:spChg>
        <pc:spChg chg="mod">
          <ac:chgData name="Haibin Zhu" userId="a2e261bc-1ab1-42c6-b163-ce9dc802355f" providerId="ADAL" clId="{66F68600-41EA-4988-B563-A79818BBC8A2}" dt="2026-08-12T22:34:08.573" v="168" actId="15"/>
          <ac:spMkLst>
            <pc:docMk/>
            <pc:sldMk cId="2627720563" sldId="788"/>
            <ac:spMk id="3" creationId="{82617375-BC0F-8874-0552-E4EBFC7529B7}"/>
          </ac:spMkLst>
        </pc:spChg>
      </pc:sldChg>
      <pc:sldChg chg="modSp mod">
        <pc:chgData name="Haibin Zhu" userId="a2e261bc-1ab1-42c6-b163-ce9dc802355f" providerId="ADAL" clId="{66F68600-41EA-4988-B563-A79818BBC8A2}" dt="2026-08-12T22:35:08.465" v="178" actId="15"/>
        <pc:sldMkLst>
          <pc:docMk/>
          <pc:sldMk cId="3549013279" sldId="789"/>
        </pc:sldMkLst>
        <pc:spChg chg="mod">
          <ac:chgData name="Haibin Zhu" userId="a2e261bc-1ab1-42c6-b163-ce9dc802355f" providerId="ADAL" clId="{66F68600-41EA-4988-B563-A79818BBC8A2}" dt="2026-08-12T22:34:48.324" v="175"/>
          <ac:spMkLst>
            <pc:docMk/>
            <pc:sldMk cId="3549013279" sldId="789"/>
            <ac:spMk id="2" creationId="{114617C3-EA20-9B05-706A-14FEBD6EC16D}"/>
          </ac:spMkLst>
        </pc:spChg>
        <pc:spChg chg="mod">
          <ac:chgData name="Haibin Zhu" userId="a2e261bc-1ab1-42c6-b163-ce9dc802355f" providerId="ADAL" clId="{66F68600-41EA-4988-B563-A79818BBC8A2}" dt="2026-08-12T22:35:08.465" v="178" actId="15"/>
          <ac:spMkLst>
            <pc:docMk/>
            <pc:sldMk cId="3549013279" sldId="789"/>
            <ac:spMk id="3" creationId="{B4592456-9CC2-6843-114E-83A6E9A81D86}"/>
          </ac:spMkLst>
        </pc:spChg>
      </pc:sldChg>
      <pc:sldChg chg="modSp mod">
        <pc:chgData name="Haibin Zhu" userId="a2e261bc-1ab1-42c6-b163-ce9dc802355f" providerId="ADAL" clId="{66F68600-41EA-4988-B563-A79818BBC8A2}" dt="2026-08-13T02:56:33.120" v="197" actId="20577"/>
        <pc:sldMkLst>
          <pc:docMk/>
          <pc:sldMk cId="3653440532" sldId="790"/>
        </pc:sldMkLst>
        <pc:spChg chg="mod">
          <ac:chgData name="Haibin Zhu" userId="a2e261bc-1ab1-42c6-b163-ce9dc802355f" providerId="ADAL" clId="{66F68600-41EA-4988-B563-A79818BBC8A2}" dt="2026-08-13T02:54:31.991" v="185"/>
          <ac:spMkLst>
            <pc:docMk/>
            <pc:sldMk cId="3653440532" sldId="790"/>
            <ac:spMk id="2" creationId="{ECFCF82D-EE15-3552-64BB-80142A51673D}"/>
          </ac:spMkLst>
        </pc:spChg>
        <pc:spChg chg="mod">
          <ac:chgData name="Haibin Zhu" userId="a2e261bc-1ab1-42c6-b163-ce9dc802355f" providerId="ADAL" clId="{66F68600-41EA-4988-B563-A79818BBC8A2}" dt="2026-08-13T02:56:33.120" v="197" actId="20577"/>
          <ac:spMkLst>
            <pc:docMk/>
            <pc:sldMk cId="3653440532" sldId="790"/>
            <ac:spMk id="3" creationId="{4BF2A08D-4B99-0309-283E-A821A2FC3267}"/>
          </ac:spMkLst>
        </pc:spChg>
      </pc:sldChg>
      <pc:sldChg chg="modSp mod">
        <pc:chgData name="Haibin Zhu" userId="a2e261bc-1ab1-42c6-b163-ce9dc802355f" providerId="ADAL" clId="{66F68600-41EA-4988-B563-A79818BBC8A2}" dt="2026-08-13T02:57:37.835" v="211" actId="15"/>
        <pc:sldMkLst>
          <pc:docMk/>
          <pc:sldMk cId="1574715438" sldId="791"/>
        </pc:sldMkLst>
        <pc:spChg chg="mod">
          <ac:chgData name="Haibin Zhu" userId="a2e261bc-1ab1-42c6-b163-ce9dc802355f" providerId="ADAL" clId="{66F68600-41EA-4988-B563-A79818BBC8A2}" dt="2026-08-13T02:57:26.827" v="208"/>
          <ac:spMkLst>
            <pc:docMk/>
            <pc:sldMk cId="1574715438" sldId="791"/>
            <ac:spMk id="2" creationId="{5EE915EE-FE2B-C4D1-852F-96CA4F36DBF8}"/>
          </ac:spMkLst>
        </pc:spChg>
        <pc:spChg chg="mod">
          <ac:chgData name="Haibin Zhu" userId="a2e261bc-1ab1-42c6-b163-ce9dc802355f" providerId="ADAL" clId="{66F68600-41EA-4988-B563-A79818BBC8A2}" dt="2026-08-13T02:57:37.835" v="211" actId="15"/>
          <ac:spMkLst>
            <pc:docMk/>
            <pc:sldMk cId="1574715438" sldId="791"/>
            <ac:spMk id="3" creationId="{63E91FF3-6CD1-4E32-8154-5560B954A4DE}"/>
          </ac:spMkLst>
        </pc:spChg>
      </pc:sldChg>
      <pc:sldChg chg="modSp mod">
        <pc:chgData name="Haibin Zhu" userId="a2e261bc-1ab1-42c6-b163-ce9dc802355f" providerId="ADAL" clId="{66F68600-41EA-4988-B563-A79818BBC8A2}" dt="2026-08-13T02:58:46.686" v="233" actId="14100"/>
        <pc:sldMkLst>
          <pc:docMk/>
          <pc:sldMk cId="582454360" sldId="792"/>
        </pc:sldMkLst>
        <pc:spChg chg="mod">
          <ac:chgData name="Haibin Zhu" userId="a2e261bc-1ab1-42c6-b163-ce9dc802355f" providerId="ADAL" clId="{66F68600-41EA-4988-B563-A79818BBC8A2}" dt="2026-08-13T02:58:08.782" v="220"/>
          <ac:spMkLst>
            <pc:docMk/>
            <pc:sldMk cId="582454360" sldId="792"/>
            <ac:spMk id="2" creationId="{B3C21AA6-6AD3-15CC-D5D9-9A80AAFB86FA}"/>
          </ac:spMkLst>
        </pc:spChg>
        <pc:spChg chg="mod">
          <ac:chgData name="Haibin Zhu" userId="a2e261bc-1ab1-42c6-b163-ce9dc802355f" providerId="ADAL" clId="{66F68600-41EA-4988-B563-A79818BBC8A2}" dt="2026-08-13T02:58:46.686" v="233" actId="14100"/>
          <ac:spMkLst>
            <pc:docMk/>
            <pc:sldMk cId="582454360" sldId="792"/>
            <ac:spMk id="3" creationId="{1171540A-385C-6FDE-8E88-6A7AEE67C89F}"/>
          </ac:spMkLst>
        </pc:spChg>
      </pc:sldChg>
      <pc:sldChg chg="modSp mod">
        <pc:chgData name="Haibin Zhu" userId="a2e261bc-1ab1-42c6-b163-ce9dc802355f" providerId="ADAL" clId="{66F68600-41EA-4988-B563-A79818BBC8A2}" dt="2026-08-13T03:00:00.174" v="251" actId="14100"/>
        <pc:sldMkLst>
          <pc:docMk/>
          <pc:sldMk cId="2982135945" sldId="793"/>
        </pc:sldMkLst>
        <pc:spChg chg="mod">
          <ac:chgData name="Haibin Zhu" userId="a2e261bc-1ab1-42c6-b163-ce9dc802355f" providerId="ADAL" clId="{66F68600-41EA-4988-B563-A79818BBC8A2}" dt="2026-08-13T02:59:29.298" v="241"/>
          <ac:spMkLst>
            <pc:docMk/>
            <pc:sldMk cId="2982135945" sldId="793"/>
            <ac:spMk id="2" creationId="{AE88202B-0AA2-5953-9A29-CEB3B7A80690}"/>
          </ac:spMkLst>
        </pc:spChg>
        <pc:spChg chg="mod">
          <ac:chgData name="Haibin Zhu" userId="a2e261bc-1ab1-42c6-b163-ce9dc802355f" providerId="ADAL" clId="{66F68600-41EA-4988-B563-A79818BBC8A2}" dt="2026-08-13T03:00:00.174" v="251" actId="14100"/>
          <ac:spMkLst>
            <pc:docMk/>
            <pc:sldMk cId="2982135945" sldId="793"/>
            <ac:spMk id="3" creationId="{003950AD-9DB9-EC02-84A7-0B11C9D093E4}"/>
          </ac:spMkLst>
        </pc:spChg>
      </pc:sldChg>
      <pc:sldChg chg="modSp mod">
        <pc:chgData name="Haibin Zhu" userId="a2e261bc-1ab1-42c6-b163-ce9dc802355f" providerId="ADAL" clId="{66F68600-41EA-4988-B563-A79818BBC8A2}" dt="2026-08-13T03:01:02.471" v="264" actId="403"/>
        <pc:sldMkLst>
          <pc:docMk/>
          <pc:sldMk cId="3112958352" sldId="794"/>
        </pc:sldMkLst>
        <pc:spChg chg="mod">
          <ac:chgData name="Haibin Zhu" userId="a2e261bc-1ab1-42c6-b163-ce9dc802355f" providerId="ADAL" clId="{66F68600-41EA-4988-B563-A79818BBC8A2}" dt="2026-08-13T03:00:41.272" v="259"/>
          <ac:spMkLst>
            <pc:docMk/>
            <pc:sldMk cId="3112958352" sldId="794"/>
            <ac:spMk id="2" creationId="{C6BB0418-8F05-D4C7-A85D-70BF4FAED708}"/>
          </ac:spMkLst>
        </pc:spChg>
        <pc:spChg chg="mod">
          <ac:chgData name="Haibin Zhu" userId="a2e261bc-1ab1-42c6-b163-ce9dc802355f" providerId="ADAL" clId="{66F68600-41EA-4988-B563-A79818BBC8A2}" dt="2026-08-13T03:01:02.471" v="264" actId="403"/>
          <ac:spMkLst>
            <pc:docMk/>
            <pc:sldMk cId="3112958352" sldId="794"/>
            <ac:spMk id="3" creationId="{6688B5BD-3CBF-ED96-F13B-941E6F3259A1}"/>
          </ac:spMkLst>
        </pc:spChg>
      </pc:sldChg>
      <pc:sldChg chg="modSp mod">
        <pc:chgData name="Haibin Zhu" userId="a2e261bc-1ab1-42c6-b163-ce9dc802355f" providerId="ADAL" clId="{66F68600-41EA-4988-B563-A79818BBC8A2}" dt="2026-08-13T03:03:05.024" v="297" actId="20577"/>
        <pc:sldMkLst>
          <pc:docMk/>
          <pc:sldMk cId="2466040181" sldId="795"/>
        </pc:sldMkLst>
        <pc:spChg chg="mod">
          <ac:chgData name="Haibin Zhu" userId="a2e261bc-1ab1-42c6-b163-ce9dc802355f" providerId="ADAL" clId="{66F68600-41EA-4988-B563-A79818BBC8A2}" dt="2026-08-13T03:03:05.024" v="297" actId="20577"/>
          <ac:spMkLst>
            <pc:docMk/>
            <pc:sldMk cId="2466040181" sldId="795"/>
            <ac:spMk id="2" creationId="{9E547A26-5A36-5EC3-B7BC-6184C6F8FADB}"/>
          </ac:spMkLst>
        </pc:spChg>
        <pc:spChg chg="mod">
          <ac:chgData name="Haibin Zhu" userId="a2e261bc-1ab1-42c6-b163-ce9dc802355f" providerId="ADAL" clId="{66F68600-41EA-4988-B563-A79818BBC8A2}" dt="2026-08-13T03:02:53.759" v="293" actId="20577"/>
          <ac:spMkLst>
            <pc:docMk/>
            <pc:sldMk cId="2466040181" sldId="795"/>
            <ac:spMk id="3" creationId="{918C8094-4C70-2191-327B-96799C88AA70}"/>
          </ac:spMkLst>
        </pc:spChg>
      </pc:sldChg>
      <pc:sldChg chg="modSp mod">
        <pc:chgData name="Haibin Zhu" userId="a2e261bc-1ab1-42c6-b163-ce9dc802355f" providerId="ADAL" clId="{66F68600-41EA-4988-B563-A79818BBC8A2}" dt="2026-08-13T03:04:03.625" v="315" actId="404"/>
        <pc:sldMkLst>
          <pc:docMk/>
          <pc:sldMk cId="3918523640" sldId="796"/>
        </pc:sldMkLst>
        <pc:spChg chg="mod">
          <ac:chgData name="Haibin Zhu" userId="a2e261bc-1ab1-42c6-b163-ce9dc802355f" providerId="ADAL" clId="{66F68600-41EA-4988-B563-A79818BBC8A2}" dt="2026-08-13T03:03:50.262" v="309"/>
          <ac:spMkLst>
            <pc:docMk/>
            <pc:sldMk cId="3918523640" sldId="796"/>
            <ac:spMk id="2" creationId="{12600A2B-2824-2F75-4D55-A2A6D456740F}"/>
          </ac:spMkLst>
        </pc:spChg>
        <pc:spChg chg="mod">
          <ac:chgData name="Haibin Zhu" userId="a2e261bc-1ab1-42c6-b163-ce9dc802355f" providerId="ADAL" clId="{66F68600-41EA-4988-B563-A79818BBC8A2}" dt="2026-08-13T03:04:03.625" v="315" actId="404"/>
          <ac:spMkLst>
            <pc:docMk/>
            <pc:sldMk cId="3918523640" sldId="796"/>
            <ac:spMk id="3" creationId="{64696B45-C87E-BD84-E41E-1E5EF4785F4B}"/>
          </ac:spMkLst>
        </pc:spChg>
      </pc:sldChg>
      <pc:sldChg chg="modSp mod">
        <pc:chgData name="Haibin Zhu" userId="a2e261bc-1ab1-42c6-b163-ce9dc802355f" providerId="ADAL" clId="{66F68600-41EA-4988-B563-A79818BBC8A2}" dt="2026-08-13T03:05:11.207" v="339" actId="20577"/>
        <pc:sldMkLst>
          <pc:docMk/>
          <pc:sldMk cId="1711230475" sldId="797"/>
        </pc:sldMkLst>
        <pc:spChg chg="mod">
          <ac:chgData name="Haibin Zhu" userId="a2e261bc-1ab1-42c6-b163-ce9dc802355f" providerId="ADAL" clId="{66F68600-41EA-4988-B563-A79818BBC8A2}" dt="2026-08-13T03:05:02.024" v="333"/>
          <ac:spMkLst>
            <pc:docMk/>
            <pc:sldMk cId="1711230475" sldId="797"/>
            <ac:spMk id="2" creationId="{95F4E879-0B4C-6B8A-4A8C-F3072A70F75E}"/>
          </ac:spMkLst>
        </pc:spChg>
        <pc:spChg chg="mod">
          <ac:chgData name="Haibin Zhu" userId="a2e261bc-1ab1-42c6-b163-ce9dc802355f" providerId="ADAL" clId="{66F68600-41EA-4988-B563-A79818BBC8A2}" dt="2026-08-13T03:05:11.207" v="339" actId="20577"/>
          <ac:spMkLst>
            <pc:docMk/>
            <pc:sldMk cId="1711230475" sldId="797"/>
            <ac:spMk id="3" creationId="{98D628AB-D001-DC01-DB40-0E018A12AA08}"/>
          </ac:spMkLst>
        </pc:spChg>
      </pc:sldChg>
      <pc:sldChg chg="modSp mod">
        <pc:chgData name="Haibin Zhu" userId="a2e261bc-1ab1-42c6-b163-ce9dc802355f" providerId="ADAL" clId="{66F68600-41EA-4988-B563-A79818BBC8A2}" dt="2026-08-13T03:06:01.410" v="354" actId="403"/>
        <pc:sldMkLst>
          <pc:docMk/>
          <pc:sldMk cId="125359574" sldId="798"/>
        </pc:sldMkLst>
        <pc:spChg chg="mod">
          <ac:chgData name="Haibin Zhu" userId="a2e261bc-1ab1-42c6-b163-ce9dc802355f" providerId="ADAL" clId="{66F68600-41EA-4988-B563-A79818BBC8A2}" dt="2026-08-13T03:05:50.282" v="351"/>
          <ac:spMkLst>
            <pc:docMk/>
            <pc:sldMk cId="125359574" sldId="798"/>
            <ac:spMk id="2" creationId="{EBCADF84-0C56-5A58-805E-46BEEF5D8491}"/>
          </ac:spMkLst>
        </pc:spChg>
        <pc:spChg chg="mod">
          <ac:chgData name="Haibin Zhu" userId="a2e261bc-1ab1-42c6-b163-ce9dc802355f" providerId="ADAL" clId="{66F68600-41EA-4988-B563-A79818BBC8A2}" dt="2026-08-13T03:06:01.410" v="354" actId="403"/>
          <ac:spMkLst>
            <pc:docMk/>
            <pc:sldMk cId="125359574" sldId="798"/>
            <ac:spMk id="3" creationId="{B74BE033-94E3-2168-3273-A01565F409D5}"/>
          </ac:spMkLst>
        </pc:spChg>
      </pc:sldChg>
      <pc:sldChg chg="modSp mod">
        <pc:chgData name="Haibin Zhu" userId="a2e261bc-1ab1-42c6-b163-ce9dc802355f" providerId="ADAL" clId="{66F68600-41EA-4988-B563-A79818BBC8A2}" dt="2026-08-13T03:09:10.409" v="369" actId="403"/>
        <pc:sldMkLst>
          <pc:docMk/>
          <pc:sldMk cId="3743455227" sldId="799"/>
        </pc:sldMkLst>
        <pc:spChg chg="mod">
          <ac:chgData name="Haibin Zhu" userId="a2e261bc-1ab1-42c6-b163-ce9dc802355f" providerId="ADAL" clId="{66F68600-41EA-4988-B563-A79818BBC8A2}" dt="2026-08-13T03:08:43.962" v="362"/>
          <ac:spMkLst>
            <pc:docMk/>
            <pc:sldMk cId="3743455227" sldId="799"/>
            <ac:spMk id="2" creationId="{1105BF07-DBE7-4F4D-4725-FDEFDFC154D3}"/>
          </ac:spMkLst>
        </pc:spChg>
        <pc:spChg chg="mod">
          <ac:chgData name="Haibin Zhu" userId="a2e261bc-1ab1-42c6-b163-ce9dc802355f" providerId="ADAL" clId="{66F68600-41EA-4988-B563-A79818BBC8A2}" dt="2026-08-13T03:09:10.409" v="369" actId="403"/>
          <ac:spMkLst>
            <pc:docMk/>
            <pc:sldMk cId="3743455227" sldId="799"/>
            <ac:spMk id="3" creationId="{E643E260-C46B-F38F-5CA6-12CC7E9DC38B}"/>
          </ac:spMkLst>
        </pc:spChg>
      </pc:sldChg>
      <pc:sldChg chg="modSp mod">
        <pc:chgData name="Haibin Zhu" userId="a2e261bc-1ab1-42c6-b163-ce9dc802355f" providerId="ADAL" clId="{66F68600-41EA-4988-B563-A79818BBC8A2}" dt="2026-08-13T03:10:04.123" v="383" actId="403"/>
        <pc:sldMkLst>
          <pc:docMk/>
          <pc:sldMk cId="2892586921" sldId="800"/>
        </pc:sldMkLst>
        <pc:spChg chg="mod">
          <ac:chgData name="Haibin Zhu" userId="a2e261bc-1ab1-42c6-b163-ce9dc802355f" providerId="ADAL" clId="{66F68600-41EA-4988-B563-A79818BBC8A2}" dt="2026-08-13T03:09:43.029" v="377"/>
          <ac:spMkLst>
            <pc:docMk/>
            <pc:sldMk cId="2892586921" sldId="800"/>
            <ac:spMk id="2" creationId="{B8851CDC-A0A7-7125-35C0-C5BC98CEF10A}"/>
          </ac:spMkLst>
        </pc:spChg>
        <pc:spChg chg="mod">
          <ac:chgData name="Haibin Zhu" userId="a2e261bc-1ab1-42c6-b163-ce9dc802355f" providerId="ADAL" clId="{66F68600-41EA-4988-B563-A79818BBC8A2}" dt="2026-08-13T03:10:04.123" v="383" actId="403"/>
          <ac:spMkLst>
            <pc:docMk/>
            <pc:sldMk cId="2892586921" sldId="800"/>
            <ac:spMk id="3" creationId="{1FFF8827-57CB-74B0-DF99-8E8F06CDDC32}"/>
          </ac:spMkLst>
        </pc:spChg>
      </pc:sldChg>
      <pc:sldChg chg="modSp mod modNotesTx">
        <pc:chgData name="Haibin Zhu" userId="a2e261bc-1ab1-42c6-b163-ce9dc802355f" providerId="ADAL" clId="{66F68600-41EA-4988-B563-A79818BBC8A2}" dt="2026-08-13T03:11:10.202" v="401" actId="20577"/>
        <pc:sldMkLst>
          <pc:docMk/>
          <pc:sldMk cId="1246136872" sldId="801"/>
        </pc:sldMkLst>
        <pc:spChg chg="mod">
          <ac:chgData name="Haibin Zhu" userId="a2e261bc-1ab1-42c6-b163-ce9dc802355f" providerId="ADAL" clId="{66F68600-41EA-4988-B563-A79818BBC8A2}" dt="2026-08-13T03:10:37.151" v="391"/>
          <ac:spMkLst>
            <pc:docMk/>
            <pc:sldMk cId="1246136872" sldId="801"/>
            <ac:spMk id="2" creationId="{71A9BF02-1628-4BC4-3C7B-93C89A38168D}"/>
          </ac:spMkLst>
        </pc:spChg>
        <pc:spChg chg="mod">
          <ac:chgData name="Haibin Zhu" userId="a2e261bc-1ab1-42c6-b163-ce9dc802355f" providerId="ADAL" clId="{66F68600-41EA-4988-B563-A79818BBC8A2}" dt="2026-08-13T03:10:59.177" v="398" actId="20577"/>
          <ac:spMkLst>
            <pc:docMk/>
            <pc:sldMk cId="1246136872" sldId="801"/>
            <ac:spMk id="3" creationId="{763AE9A1-C85D-693A-725D-39A3E5C13385}"/>
          </ac:spMkLst>
        </pc:spChg>
      </pc:sldChg>
      <pc:sldChg chg="addSp modSp mod modNotesTx">
        <pc:chgData name="Haibin Zhu" userId="a2e261bc-1ab1-42c6-b163-ce9dc802355f" providerId="ADAL" clId="{66F68600-41EA-4988-B563-A79818BBC8A2}" dt="2026-08-13T03:18:42.125" v="459" actId="20577"/>
        <pc:sldMkLst>
          <pc:docMk/>
          <pc:sldMk cId="4101087483" sldId="802"/>
        </pc:sldMkLst>
        <pc:spChg chg="mod">
          <ac:chgData name="Haibin Zhu" userId="a2e261bc-1ab1-42c6-b163-ce9dc802355f" providerId="ADAL" clId="{66F68600-41EA-4988-B563-A79818BBC8A2}" dt="2026-08-13T03:12:17.618" v="409"/>
          <ac:spMkLst>
            <pc:docMk/>
            <pc:sldMk cId="4101087483" sldId="802"/>
            <ac:spMk id="2" creationId="{E40E5F40-52C4-62BF-4AA1-CE2D39FF4F16}"/>
          </ac:spMkLst>
        </pc:spChg>
        <pc:spChg chg="mod">
          <ac:chgData name="Haibin Zhu" userId="a2e261bc-1ab1-42c6-b163-ce9dc802355f" providerId="ADAL" clId="{66F68600-41EA-4988-B563-A79818BBC8A2}" dt="2026-08-13T03:12:34.879" v="416" actId="403"/>
          <ac:spMkLst>
            <pc:docMk/>
            <pc:sldMk cId="4101087483" sldId="802"/>
            <ac:spMk id="3" creationId="{2D9546B2-2A58-B1AA-9CD1-C9AB1CCC8F6E}"/>
          </ac:spMkLst>
        </pc:spChg>
        <pc:picChg chg="add mod">
          <ac:chgData name="Haibin Zhu" userId="a2e261bc-1ab1-42c6-b163-ce9dc802355f" providerId="ADAL" clId="{66F68600-41EA-4988-B563-A79818BBC8A2}" dt="2026-08-13T03:18:38.728" v="458" actId="14100"/>
          <ac:picMkLst>
            <pc:docMk/>
            <pc:sldMk cId="4101087483" sldId="802"/>
            <ac:picMk id="6" creationId="{CBAB7B64-8A0D-800E-3626-04B06B9409A4}"/>
          </ac:picMkLst>
        </pc:picChg>
      </pc:sldChg>
      <pc:sldChg chg="del">
        <pc:chgData name="Haibin Zhu" userId="a2e261bc-1ab1-42c6-b163-ce9dc802355f" providerId="ADAL" clId="{66F68600-41EA-4988-B563-A79818BBC8A2}" dt="2026-08-13T03:12:59.747" v="417" actId="47"/>
        <pc:sldMkLst>
          <pc:docMk/>
          <pc:sldMk cId="326950256" sldId="803"/>
        </pc:sldMkLst>
      </pc:sldChg>
      <pc:sldChg chg="modSp mod modNotesTx">
        <pc:chgData name="Haibin Zhu" userId="a2e261bc-1ab1-42c6-b163-ce9dc802355f" providerId="ADAL" clId="{66F68600-41EA-4988-B563-A79818BBC8A2}" dt="2026-08-13T03:14:01.579" v="437" actId="20577"/>
        <pc:sldMkLst>
          <pc:docMk/>
          <pc:sldMk cId="347556000" sldId="804"/>
        </pc:sldMkLst>
        <pc:spChg chg="mod">
          <ac:chgData name="Haibin Zhu" userId="a2e261bc-1ab1-42c6-b163-ce9dc802355f" providerId="ADAL" clId="{66F68600-41EA-4988-B563-A79818BBC8A2}" dt="2026-08-13T03:13:29.265" v="425"/>
          <ac:spMkLst>
            <pc:docMk/>
            <pc:sldMk cId="347556000" sldId="804"/>
            <ac:spMk id="2" creationId="{D84AC83D-77EB-3DFD-D395-C111E49DB180}"/>
          </ac:spMkLst>
        </pc:spChg>
        <pc:spChg chg="mod">
          <ac:chgData name="Haibin Zhu" userId="a2e261bc-1ab1-42c6-b163-ce9dc802355f" providerId="ADAL" clId="{66F68600-41EA-4988-B563-A79818BBC8A2}" dt="2026-08-13T03:13:50.603" v="434" actId="404"/>
          <ac:spMkLst>
            <pc:docMk/>
            <pc:sldMk cId="347556000" sldId="804"/>
            <ac:spMk id="3" creationId="{678482AE-649E-7CC3-281D-E709A7DE210C}"/>
          </ac:spMkLst>
        </pc:spChg>
      </pc:sldChg>
      <pc:sldChg chg="modSp mod">
        <pc:chgData name="Haibin Zhu" userId="a2e261bc-1ab1-42c6-b163-ce9dc802355f" providerId="ADAL" clId="{66F68600-41EA-4988-B563-A79818BBC8A2}" dt="2026-08-13T03:19:56.675" v="476" actId="404"/>
        <pc:sldMkLst>
          <pc:docMk/>
          <pc:sldMk cId="4140644629" sldId="805"/>
        </pc:sldMkLst>
        <pc:spChg chg="mod">
          <ac:chgData name="Haibin Zhu" userId="a2e261bc-1ab1-42c6-b163-ce9dc802355f" providerId="ADAL" clId="{66F68600-41EA-4988-B563-A79818BBC8A2}" dt="2026-08-13T03:19:34.940" v="468"/>
          <ac:spMkLst>
            <pc:docMk/>
            <pc:sldMk cId="4140644629" sldId="805"/>
            <ac:spMk id="2" creationId="{5FA25801-2C62-0508-4646-0305B752A1B3}"/>
          </ac:spMkLst>
        </pc:spChg>
        <pc:spChg chg="mod">
          <ac:chgData name="Haibin Zhu" userId="a2e261bc-1ab1-42c6-b163-ce9dc802355f" providerId="ADAL" clId="{66F68600-41EA-4988-B563-A79818BBC8A2}" dt="2026-08-13T03:19:56.675" v="476" actId="404"/>
          <ac:spMkLst>
            <pc:docMk/>
            <pc:sldMk cId="4140644629" sldId="805"/>
            <ac:spMk id="3" creationId="{9694FCDB-D4DF-69D6-E1D8-A9BB59674668}"/>
          </ac:spMkLst>
        </pc:spChg>
      </pc:sldChg>
      <pc:sldChg chg="modSp mod">
        <pc:chgData name="Haibin Zhu" userId="a2e261bc-1ab1-42c6-b163-ce9dc802355f" providerId="ADAL" clId="{66F68600-41EA-4988-B563-A79818BBC8A2}" dt="2026-08-13T03:20:53.638" v="491" actId="404"/>
        <pc:sldMkLst>
          <pc:docMk/>
          <pc:sldMk cId="1483866305" sldId="806"/>
        </pc:sldMkLst>
        <pc:spChg chg="mod">
          <ac:chgData name="Haibin Zhu" userId="a2e261bc-1ab1-42c6-b163-ce9dc802355f" providerId="ADAL" clId="{66F68600-41EA-4988-B563-A79818BBC8A2}" dt="2026-08-13T03:20:26.971" v="483"/>
          <ac:spMkLst>
            <pc:docMk/>
            <pc:sldMk cId="1483866305" sldId="806"/>
            <ac:spMk id="2" creationId="{D4A7866E-7E1E-8ADF-F706-9B865384C99A}"/>
          </ac:spMkLst>
        </pc:spChg>
        <pc:spChg chg="mod">
          <ac:chgData name="Haibin Zhu" userId="a2e261bc-1ab1-42c6-b163-ce9dc802355f" providerId="ADAL" clId="{66F68600-41EA-4988-B563-A79818BBC8A2}" dt="2026-08-13T03:20:53.638" v="491" actId="404"/>
          <ac:spMkLst>
            <pc:docMk/>
            <pc:sldMk cId="1483866305" sldId="806"/>
            <ac:spMk id="3" creationId="{4D5B5700-7531-A41C-E35D-392F9A1A8729}"/>
          </ac:spMkLst>
        </pc:spChg>
      </pc:sldChg>
      <pc:sldChg chg="modSp mod modNotesTx">
        <pc:chgData name="Haibin Zhu" userId="a2e261bc-1ab1-42c6-b163-ce9dc802355f" providerId="ADAL" clId="{66F68600-41EA-4988-B563-A79818BBC8A2}" dt="2026-08-13T03:23:10.369" v="528" actId="20577"/>
        <pc:sldMkLst>
          <pc:docMk/>
          <pc:sldMk cId="219034397" sldId="807"/>
        </pc:sldMkLst>
        <pc:spChg chg="mod">
          <ac:chgData name="Haibin Zhu" userId="a2e261bc-1ab1-42c6-b163-ce9dc802355f" providerId="ADAL" clId="{66F68600-41EA-4988-B563-A79818BBC8A2}" dt="2026-08-13T03:21:19.989" v="499"/>
          <ac:spMkLst>
            <pc:docMk/>
            <pc:sldMk cId="219034397" sldId="807"/>
            <ac:spMk id="2" creationId="{1A24764C-DC76-2468-9E42-06A524D1F8A1}"/>
          </ac:spMkLst>
        </pc:spChg>
        <pc:spChg chg="mod">
          <ac:chgData name="Haibin Zhu" userId="a2e261bc-1ab1-42c6-b163-ce9dc802355f" providerId="ADAL" clId="{66F68600-41EA-4988-B563-A79818BBC8A2}" dt="2026-08-13T03:22:03.243" v="513" actId="14100"/>
          <ac:spMkLst>
            <pc:docMk/>
            <pc:sldMk cId="219034397" sldId="807"/>
            <ac:spMk id="3" creationId="{90883B2B-E96D-80D7-7E37-A1C84E88149E}"/>
          </ac:spMkLst>
        </pc:spChg>
      </pc:sldChg>
      <pc:sldChg chg="modSp mod">
        <pc:chgData name="Haibin Zhu" userId="a2e261bc-1ab1-42c6-b163-ce9dc802355f" providerId="ADAL" clId="{66F68600-41EA-4988-B563-A79818BBC8A2}" dt="2026-08-13T03:24:22.497" v="542" actId="14100"/>
        <pc:sldMkLst>
          <pc:docMk/>
          <pc:sldMk cId="958079732" sldId="808"/>
        </pc:sldMkLst>
        <pc:spChg chg="mod">
          <ac:chgData name="Haibin Zhu" userId="a2e261bc-1ab1-42c6-b163-ce9dc802355f" providerId="ADAL" clId="{66F68600-41EA-4988-B563-A79818BBC8A2}" dt="2026-08-13T03:24:03.888" v="538"/>
          <ac:spMkLst>
            <pc:docMk/>
            <pc:sldMk cId="958079732" sldId="808"/>
            <ac:spMk id="2" creationId="{A245A12D-2D00-56FD-AA7E-A81CC0B45E0E}"/>
          </ac:spMkLst>
        </pc:spChg>
        <pc:spChg chg="mod">
          <ac:chgData name="Haibin Zhu" userId="a2e261bc-1ab1-42c6-b163-ce9dc802355f" providerId="ADAL" clId="{66F68600-41EA-4988-B563-A79818BBC8A2}" dt="2026-08-13T03:24:22.497" v="542" actId="14100"/>
          <ac:spMkLst>
            <pc:docMk/>
            <pc:sldMk cId="958079732" sldId="808"/>
            <ac:spMk id="3" creationId="{D2BDB3AC-0C55-3C34-2927-25C63E079924}"/>
          </ac:spMkLst>
        </pc:spChg>
      </pc:sldChg>
      <pc:sldChg chg="modSp new mod">
        <pc:chgData name="Haibin Zhu" userId="a2e261bc-1ab1-42c6-b163-ce9dc802355f" providerId="ADAL" clId="{66F68600-41EA-4988-B563-A79818BBC8A2}" dt="2026-08-13T14:58:18.348" v="569" actId="6549"/>
        <pc:sldMkLst>
          <pc:docMk/>
          <pc:sldMk cId="2071053923" sldId="809"/>
        </pc:sldMkLst>
        <pc:spChg chg="mod">
          <ac:chgData name="Haibin Zhu" userId="a2e261bc-1ab1-42c6-b163-ce9dc802355f" providerId="ADAL" clId="{66F68600-41EA-4988-B563-A79818BBC8A2}" dt="2026-08-13T14:57:38.594" v="560" actId="404"/>
          <ac:spMkLst>
            <pc:docMk/>
            <pc:sldMk cId="2071053923" sldId="809"/>
            <ac:spMk id="2" creationId="{A4AFDB6A-F7EF-C4E5-CE4C-6BF6D26E19E5}"/>
          </ac:spMkLst>
        </pc:spChg>
        <pc:spChg chg="mod">
          <ac:chgData name="Haibin Zhu" userId="a2e261bc-1ab1-42c6-b163-ce9dc802355f" providerId="ADAL" clId="{66F68600-41EA-4988-B563-A79818BBC8A2}" dt="2026-08-13T14:58:18.348" v="569" actId="6549"/>
          <ac:spMkLst>
            <pc:docMk/>
            <pc:sldMk cId="2071053923" sldId="809"/>
            <ac:spMk id="3" creationId="{DC7082B7-9E9E-AFF9-6E40-FC50CB00DD17}"/>
          </ac:spMkLst>
        </pc:spChg>
      </pc:sldChg>
      <pc:sldChg chg="modSp new mod">
        <pc:chgData name="Haibin Zhu" userId="a2e261bc-1ab1-42c6-b163-ce9dc802355f" providerId="ADAL" clId="{66F68600-41EA-4988-B563-A79818BBC8A2}" dt="2026-08-13T15:00:56.557" v="608" actId="403"/>
        <pc:sldMkLst>
          <pc:docMk/>
          <pc:sldMk cId="465890805" sldId="810"/>
        </pc:sldMkLst>
        <pc:spChg chg="mod">
          <ac:chgData name="Haibin Zhu" userId="a2e261bc-1ab1-42c6-b163-ce9dc802355f" providerId="ADAL" clId="{66F68600-41EA-4988-B563-A79818BBC8A2}" dt="2026-08-13T15:00:13.087" v="598" actId="20577"/>
          <ac:spMkLst>
            <pc:docMk/>
            <pc:sldMk cId="465890805" sldId="810"/>
            <ac:spMk id="2" creationId="{CA783C07-1AE2-E153-41B6-3A7DD6E33464}"/>
          </ac:spMkLst>
        </pc:spChg>
        <pc:spChg chg="mod">
          <ac:chgData name="Haibin Zhu" userId="a2e261bc-1ab1-42c6-b163-ce9dc802355f" providerId="ADAL" clId="{66F68600-41EA-4988-B563-A79818BBC8A2}" dt="2026-08-13T15:00:56.557" v="608" actId="403"/>
          <ac:spMkLst>
            <pc:docMk/>
            <pc:sldMk cId="465890805" sldId="810"/>
            <ac:spMk id="3" creationId="{B406AE9B-BB12-A767-0FF9-09FA460BD9CC}"/>
          </ac:spMkLst>
        </pc:spChg>
      </pc:sldChg>
      <pc:sldChg chg="modSp new mod">
        <pc:chgData name="Haibin Zhu" userId="a2e261bc-1ab1-42c6-b163-ce9dc802355f" providerId="ADAL" clId="{66F68600-41EA-4988-B563-A79818BBC8A2}" dt="2026-08-13T15:00:39.323" v="604" actId="403"/>
        <pc:sldMkLst>
          <pc:docMk/>
          <pc:sldMk cId="3794789913" sldId="811"/>
        </pc:sldMkLst>
        <pc:spChg chg="mod">
          <ac:chgData name="Haibin Zhu" userId="a2e261bc-1ab1-42c6-b163-ce9dc802355f" providerId="ADAL" clId="{66F68600-41EA-4988-B563-A79818BBC8A2}" dt="2026-08-13T15:00:24.872" v="600" actId="20577"/>
          <ac:spMkLst>
            <pc:docMk/>
            <pc:sldMk cId="3794789913" sldId="811"/>
            <ac:spMk id="2" creationId="{9453807F-8123-062E-13ED-FCC6E0CB1917}"/>
          </ac:spMkLst>
        </pc:spChg>
        <pc:spChg chg="mod">
          <ac:chgData name="Haibin Zhu" userId="a2e261bc-1ab1-42c6-b163-ce9dc802355f" providerId="ADAL" clId="{66F68600-41EA-4988-B563-A79818BBC8A2}" dt="2026-08-13T15:00:39.323" v="604" actId="403"/>
          <ac:spMkLst>
            <pc:docMk/>
            <pc:sldMk cId="3794789913" sldId="811"/>
            <ac:spMk id="3" creationId="{F6DB7FBA-A6D7-65A5-7F4D-1DB86B0C4A58}"/>
          </ac:spMkLst>
        </pc:spChg>
      </pc:sldChg>
      <pc:sldChg chg="modSp new mod">
        <pc:chgData name="Haibin Zhu" userId="a2e261bc-1ab1-42c6-b163-ce9dc802355f" providerId="ADAL" clId="{66F68600-41EA-4988-B563-A79818BBC8A2}" dt="2026-08-13T15:03:32.382" v="621" actId="15"/>
        <pc:sldMkLst>
          <pc:docMk/>
          <pc:sldMk cId="4206195635" sldId="812"/>
        </pc:sldMkLst>
        <pc:spChg chg="mod">
          <ac:chgData name="Haibin Zhu" userId="a2e261bc-1ab1-42c6-b163-ce9dc802355f" providerId="ADAL" clId="{66F68600-41EA-4988-B563-A79818BBC8A2}" dt="2026-08-13T15:03:19.552" v="618" actId="20577"/>
          <ac:spMkLst>
            <pc:docMk/>
            <pc:sldMk cId="4206195635" sldId="812"/>
            <ac:spMk id="2" creationId="{1D949E69-EA29-4797-8F8B-694CB600BF4B}"/>
          </ac:spMkLst>
        </pc:spChg>
        <pc:spChg chg="mod">
          <ac:chgData name="Haibin Zhu" userId="a2e261bc-1ab1-42c6-b163-ce9dc802355f" providerId="ADAL" clId="{66F68600-41EA-4988-B563-A79818BBC8A2}" dt="2026-08-13T15:03:32.382" v="621" actId="15"/>
          <ac:spMkLst>
            <pc:docMk/>
            <pc:sldMk cId="4206195635" sldId="812"/>
            <ac:spMk id="3" creationId="{C815953C-F6D0-FF35-E79D-BA67CA1A069A}"/>
          </ac:spMkLst>
        </pc:spChg>
      </pc:sldChg>
      <pc:sldChg chg="modSp new mod">
        <pc:chgData name="Haibin Zhu" userId="a2e261bc-1ab1-42c6-b163-ce9dc802355f" providerId="ADAL" clId="{66F68600-41EA-4988-B563-A79818BBC8A2}" dt="2026-08-13T15:05:02.431" v="638" actId="404"/>
        <pc:sldMkLst>
          <pc:docMk/>
          <pc:sldMk cId="3246340795" sldId="813"/>
        </pc:sldMkLst>
        <pc:spChg chg="mod">
          <ac:chgData name="Haibin Zhu" userId="a2e261bc-1ab1-42c6-b163-ce9dc802355f" providerId="ADAL" clId="{66F68600-41EA-4988-B563-A79818BBC8A2}" dt="2026-08-13T15:04:42.568" v="631" actId="404"/>
          <ac:spMkLst>
            <pc:docMk/>
            <pc:sldMk cId="3246340795" sldId="813"/>
            <ac:spMk id="2" creationId="{04FC357F-8552-E94A-75E8-BE35D87FF65E}"/>
          </ac:spMkLst>
        </pc:spChg>
        <pc:spChg chg="mod">
          <ac:chgData name="Haibin Zhu" userId="a2e261bc-1ab1-42c6-b163-ce9dc802355f" providerId="ADAL" clId="{66F68600-41EA-4988-B563-A79818BBC8A2}" dt="2026-08-13T15:05:02.431" v="638" actId="404"/>
          <ac:spMkLst>
            <pc:docMk/>
            <pc:sldMk cId="3246340795" sldId="813"/>
            <ac:spMk id="3" creationId="{69EB79C1-0DFC-4D24-6501-7D58E5215A7E}"/>
          </ac:spMkLst>
        </pc:spChg>
      </pc:sldChg>
      <pc:sldChg chg="modSp new mod">
        <pc:chgData name="Haibin Zhu" userId="a2e261bc-1ab1-42c6-b163-ce9dc802355f" providerId="ADAL" clId="{66F68600-41EA-4988-B563-A79818BBC8A2}" dt="2026-08-13T15:06:39.895" v="655" actId="14100"/>
        <pc:sldMkLst>
          <pc:docMk/>
          <pc:sldMk cId="1764984883" sldId="814"/>
        </pc:sldMkLst>
        <pc:spChg chg="mod">
          <ac:chgData name="Haibin Zhu" userId="a2e261bc-1ab1-42c6-b163-ce9dc802355f" providerId="ADAL" clId="{66F68600-41EA-4988-B563-A79818BBC8A2}" dt="2026-08-13T15:06:03.113" v="648" actId="404"/>
          <ac:spMkLst>
            <pc:docMk/>
            <pc:sldMk cId="1764984883" sldId="814"/>
            <ac:spMk id="2" creationId="{AAE63AA5-2905-F74F-0E48-88D203E20E17}"/>
          </ac:spMkLst>
        </pc:spChg>
        <pc:spChg chg="mod">
          <ac:chgData name="Haibin Zhu" userId="a2e261bc-1ab1-42c6-b163-ce9dc802355f" providerId="ADAL" clId="{66F68600-41EA-4988-B563-A79818BBC8A2}" dt="2026-08-13T15:06:39.895" v="655" actId="14100"/>
          <ac:spMkLst>
            <pc:docMk/>
            <pc:sldMk cId="1764984883" sldId="814"/>
            <ac:spMk id="3" creationId="{95CADEAE-5298-02C0-84B5-8A3F339BB4FE}"/>
          </ac:spMkLst>
        </pc:spChg>
      </pc:sldChg>
      <pc:sldChg chg="addSp delSp modSp new mod">
        <pc:chgData name="Haibin Zhu" userId="a2e261bc-1ab1-42c6-b163-ce9dc802355f" providerId="ADAL" clId="{66F68600-41EA-4988-B563-A79818BBC8A2}" dt="2026-08-13T15:08:19.871" v="677" actId="404"/>
        <pc:sldMkLst>
          <pc:docMk/>
          <pc:sldMk cId="3630723404" sldId="815"/>
        </pc:sldMkLst>
        <pc:spChg chg="mod">
          <ac:chgData name="Haibin Zhu" userId="a2e261bc-1ab1-42c6-b163-ce9dc802355f" providerId="ADAL" clId="{66F68600-41EA-4988-B563-A79818BBC8A2}" dt="2026-08-13T15:07:09.580" v="659" actId="20577"/>
          <ac:spMkLst>
            <pc:docMk/>
            <pc:sldMk cId="3630723404" sldId="815"/>
            <ac:spMk id="2" creationId="{A9EBAE09-726D-1630-9710-FF2C56D7631A}"/>
          </ac:spMkLst>
        </pc:spChg>
        <pc:spChg chg="del">
          <ac:chgData name="Haibin Zhu" userId="a2e261bc-1ab1-42c6-b163-ce9dc802355f" providerId="ADAL" clId="{66F68600-41EA-4988-B563-A79818BBC8A2}" dt="2026-08-13T15:07:27.684" v="660"/>
          <ac:spMkLst>
            <pc:docMk/>
            <pc:sldMk cId="3630723404" sldId="815"/>
            <ac:spMk id="3" creationId="{475237C5-09D9-14A9-E2AF-670BDBC20476}"/>
          </ac:spMkLst>
        </pc:spChg>
        <pc:graphicFrameChg chg="add mod modGraphic">
          <ac:chgData name="Haibin Zhu" userId="a2e261bc-1ab1-42c6-b163-ce9dc802355f" providerId="ADAL" clId="{66F68600-41EA-4988-B563-A79818BBC8A2}" dt="2026-08-13T15:08:19.871" v="677" actId="404"/>
          <ac:graphicFrameMkLst>
            <pc:docMk/>
            <pc:sldMk cId="3630723404" sldId="815"/>
            <ac:graphicFrameMk id="5" creationId="{6F0DE986-45F4-E847-638E-9FA784E4EFEB}"/>
          </ac:graphicFrameMkLst>
        </pc:graphicFrameChg>
      </pc:sldChg>
      <pc:sldChg chg="modSp new mod ord">
        <pc:chgData name="Haibin Zhu" userId="a2e261bc-1ab1-42c6-b163-ce9dc802355f" providerId="ADAL" clId="{66F68600-41EA-4988-B563-A79818BBC8A2}" dt="2026-08-13T15:10:56.567" v="711" actId="403"/>
        <pc:sldMkLst>
          <pc:docMk/>
          <pc:sldMk cId="1040880693" sldId="816"/>
        </pc:sldMkLst>
        <pc:spChg chg="mod">
          <ac:chgData name="Haibin Zhu" userId="a2e261bc-1ab1-42c6-b163-ce9dc802355f" providerId="ADAL" clId="{66F68600-41EA-4988-B563-A79818BBC8A2}" dt="2026-08-13T15:10:35.186" v="707" actId="404"/>
          <ac:spMkLst>
            <pc:docMk/>
            <pc:sldMk cId="1040880693" sldId="816"/>
            <ac:spMk id="2" creationId="{5D1B9822-9312-F553-31BE-0F43169E76DE}"/>
          </ac:spMkLst>
        </pc:spChg>
        <pc:spChg chg="mod">
          <ac:chgData name="Haibin Zhu" userId="a2e261bc-1ab1-42c6-b163-ce9dc802355f" providerId="ADAL" clId="{66F68600-41EA-4988-B563-A79818BBC8A2}" dt="2026-08-13T15:10:56.567" v="711" actId="403"/>
          <ac:spMkLst>
            <pc:docMk/>
            <pc:sldMk cId="1040880693" sldId="816"/>
            <ac:spMk id="3" creationId="{15003045-F0C1-74DC-E5B8-E2F822F98FEB}"/>
          </ac:spMkLst>
        </pc:spChg>
      </pc:sldChg>
      <pc:sldChg chg="modSp new mod">
        <pc:chgData name="Haibin Zhu" userId="a2e261bc-1ab1-42c6-b163-ce9dc802355f" providerId="ADAL" clId="{66F68600-41EA-4988-B563-A79818BBC8A2}" dt="2026-08-13T15:10:03.575" v="697" actId="1076"/>
        <pc:sldMkLst>
          <pc:docMk/>
          <pc:sldMk cId="360588639" sldId="817"/>
        </pc:sldMkLst>
        <pc:spChg chg="mod">
          <ac:chgData name="Haibin Zhu" userId="a2e261bc-1ab1-42c6-b163-ce9dc802355f" providerId="ADAL" clId="{66F68600-41EA-4988-B563-A79818BBC8A2}" dt="2026-08-13T15:09:40.414" v="688" actId="404"/>
          <ac:spMkLst>
            <pc:docMk/>
            <pc:sldMk cId="360588639" sldId="817"/>
            <ac:spMk id="2" creationId="{542BC069-F01A-6381-48D4-C7471A2223A4}"/>
          </ac:spMkLst>
        </pc:spChg>
        <pc:spChg chg="mod">
          <ac:chgData name="Haibin Zhu" userId="a2e261bc-1ab1-42c6-b163-ce9dc802355f" providerId="ADAL" clId="{66F68600-41EA-4988-B563-A79818BBC8A2}" dt="2026-08-13T15:10:03.575" v="697" actId="1076"/>
          <ac:spMkLst>
            <pc:docMk/>
            <pc:sldMk cId="360588639" sldId="817"/>
            <ac:spMk id="3" creationId="{79E53A2E-01E3-66ED-AFCE-9D78BC413B0B}"/>
          </ac:spMkLst>
        </pc:spChg>
      </pc:sldChg>
      <pc:sldChg chg="modSp new mod">
        <pc:chgData name="Haibin Zhu" userId="a2e261bc-1ab1-42c6-b163-ce9dc802355f" providerId="ADAL" clId="{66F68600-41EA-4988-B563-A79818BBC8A2}" dt="2026-08-13T15:11:42.176" v="725" actId="20577"/>
        <pc:sldMkLst>
          <pc:docMk/>
          <pc:sldMk cId="61187267" sldId="818"/>
        </pc:sldMkLst>
        <pc:spChg chg="mod">
          <ac:chgData name="Haibin Zhu" userId="a2e261bc-1ab1-42c6-b163-ce9dc802355f" providerId="ADAL" clId="{66F68600-41EA-4988-B563-A79818BBC8A2}" dt="2026-08-13T15:11:37.225" v="722" actId="20577"/>
          <ac:spMkLst>
            <pc:docMk/>
            <pc:sldMk cId="61187267" sldId="818"/>
            <ac:spMk id="2" creationId="{BC0AF67C-CAFD-7779-91B8-C796164B7B11}"/>
          </ac:spMkLst>
        </pc:spChg>
        <pc:spChg chg="mod">
          <ac:chgData name="Haibin Zhu" userId="a2e261bc-1ab1-42c6-b163-ce9dc802355f" providerId="ADAL" clId="{66F68600-41EA-4988-B563-A79818BBC8A2}" dt="2026-08-13T15:11:42.176" v="725" actId="20577"/>
          <ac:spMkLst>
            <pc:docMk/>
            <pc:sldMk cId="61187267" sldId="818"/>
            <ac:spMk id="3" creationId="{8E5FD709-B071-BF4E-80FE-E723C5AC106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dirty="0"/>
              <a:t>ESG Integration =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ESG integration is the systematic inclusion of environmental, social, and governance (ESG) factors into traditional financial analysis and investment decision-making</a:t>
            </a:r>
            <a:r>
              <a:rPr lang="en-CA" dirty="0"/>
              <a:t>. Its primary goal is to identify hidden risks and opportunities that affect a company's long-term financial performance, rather than to make a purely ethical statement.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83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RegTech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short for regulatory technology, uses software and digital tools like artificial intelligence and cloud computing to help companies follow government rules and laws easily and cheaply</a:t>
            </a:r>
            <a:r>
              <a:rPr lang="en-CA" dirty="0"/>
              <a:t>. It mostly helps banks and money businesses handle complex checks, reduce human errors, and stop illegal actions.</a:t>
            </a:r>
          </a:p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HQLA</a:t>
            </a:r>
            <a:r>
              <a:rPr lang="en-CA" dirty="0"/>
              <a:t> stands for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High-Quality Liquid Assets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406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dirty="0" err="1"/>
              <a:t>RegTech</a:t>
            </a:r>
            <a:r>
              <a:rPr lang="en-CA" sz="1200" b="1" dirty="0"/>
              <a:t> =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518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DSCR</a:t>
            </a:r>
            <a:r>
              <a:rPr lang="en-CA" dirty="0"/>
              <a:t> (Debt Service Coverage Ratio)</a:t>
            </a:r>
          </a:p>
          <a:p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LTV</a:t>
            </a:r>
            <a:r>
              <a:rPr lang="en-CA" dirty="0"/>
              <a:t> (Loan-to-Value)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8538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38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3.wmf"/><Relationship Id="rId4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10136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CA"/>
              <a:t>Lecture 9: </a:t>
            </a:r>
            <a:r>
              <a:rPr lang="en-CA" dirty="0"/>
              <a:t>Using AI to Provide Financial Services</a:t>
            </a: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639F8-B97D-3469-C742-F998C1807D86}"/>
              </a:ext>
            </a:extLst>
          </p:cNvPr>
          <p:cNvSpPr txBox="1"/>
          <p:nvPr/>
        </p:nvSpPr>
        <p:spPr>
          <a:xfrm>
            <a:off x="2057400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F82D-EE15-3552-64BB-80142A516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Robo-Advisory — Portfolio 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2A08D-4B99-0309-283E-A821A2FC3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120062" cy="4492625"/>
          </a:xfrm>
        </p:spPr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 fiduciary </a:t>
            </a:r>
            <a:r>
              <a:rPr lang="en-CA" sz="1600" dirty="0" err="1"/>
              <a:t>robo</a:t>
            </a:r>
            <a:r>
              <a:rPr lang="en-CA" sz="1600" dirty="0"/>
              <a:t>-advisor. A 35-year-old client with:</a:t>
            </a:r>
          </a:p>
          <a:p>
            <a:pPr lvl="2"/>
            <a:r>
              <a:rPr lang="en-CA" sz="1200" dirty="0"/>
              <a:t>- Annual income: $80,000</a:t>
            </a:r>
          </a:p>
          <a:p>
            <a:pPr lvl="2"/>
            <a:r>
              <a:rPr lang="en-CA" sz="1200" dirty="0"/>
              <a:t>- Risk tolerance: moderate</a:t>
            </a:r>
          </a:p>
          <a:p>
            <a:pPr lvl="2"/>
            <a:r>
              <a:rPr lang="en-CA" sz="1200" dirty="0"/>
              <a:t>- Time horizon: 25 years (retirement)</a:t>
            </a:r>
          </a:p>
          <a:p>
            <a:pPr lvl="2"/>
            <a:r>
              <a:rPr lang="en-CA" sz="1200" dirty="0"/>
              <a:t>- Existing assets: $50,000 in a 401(k), $10,000 emergency fund</a:t>
            </a:r>
          </a:p>
          <a:p>
            <a:pPr lvl="2"/>
            <a:r>
              <a:rPr lang="en-CA" sz="1200" dirty="0"/>
              <a:t>- Monthly contribution capacity: $800</a:t>
            </a:r>
            <a:endParaRPr lang="en-CA" sz="1600" dirty="0"/>
          </a:p>
          <a:p>
            <a:r>
              <a:rPr lang="en-CA" sz="2000" dirty="0"/>
              <a:t>Recommend:</a:t>
            </a:r>
          </a:p>
          <a:p>
            <a:pPr lvl="1"/>
            <a:r>
              <a:rPr lang="en-CA" sz="1600" dirty="0"/>
              <a:t>1. Asset allocation across stocks, bonds, REITs, and alternatives</a:t>
            </a:r>
          </a:p>
          <a:p>
            <a:pPr lvl="1"/>
            <a:r>
              <a:rPr lang="en-CA" sz="1600" dirty="0"/>
              <a:t>2. Specific low-cost ETF examples (not individual stocks)</a:t>
            </a:r>
          </a:p>
          <a:p>
            <a:pPr lvl="1"/>
            <a:r>
              <a:rPr lang="en-CA" sz="1600" dirty="0"/>
              <a:t>3. Tax-advantaged account prioritization (RRSP)</a:t>
            </a:r>
          </a:p>
          <a:p>
            <a:pPr lvl="1"/>
            <a:r>
              <a:rPr lang="en-CA" sz="1600" dirty="0"/>
              <a:t>4. Rebalancing frequency and triggers</a:t>
            </a:r>
          </a:p>
          <a:p>
            <a:pPr lvl="1"/>
            <a:r>
              <a:rPr lang="en-CA" sz="1600" dirty="0"/>
              <a:t>5. Expected return range (conservative and optimistic)</a:t>
            </a:r>
          </a:p>
          <a:p>
            <a:pPr lvl="1"/>
            <a:r>
              <a:rPr lang="en-CA" sz="1600" dirty="0"/>
              <a:t>6. A clear disclaimer that this is educational, not personalized investment advice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AB296-A25A-D4C8-757B-E2267061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440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15EE-FE2B-C4D1-852F-96CA4F36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AI for Robo-Advisory — Financial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91FF3-6CD1-4E32-8154-5560B954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4800600"/>
          </a:xfrm>
        </p:spPr>
        <p:txBody>
          <a:bodyPr/>
          <a:lstStyle/>
          <a:p>
            <a:r>
              <a:rPr lang="en-CA" sz="1800" b="1" dirty="0"/>
              <a:t>Prompt:</a:t>
            </a:r>
            <a:endParaRPr lang="en-CA" sz="1800" dirty="0"/>
          </a:p>
          <a:p>
            <a:pPr lvl="1"/>
            <a:r>
              <a:rPr lang="en-CA" sz="1400" dirty="0"/>
              <a:t>Create a comprehensive financial plan for a couple (ages 42 and 40) with:</a:t>
            </a:r>
          </a:p>
          <a:p>
            <a:pPr lvl="1"/>
            <a:r>
              <a:rPr lang="en-CA" sz="1400" dirty="0"/>
              <a:t>- Combined income: $150,000</a:t>
            </a:r>
          </a:p>
          <a:p>
            <a:pPr lvl="1"/>
            <a:r>
              <a:rPr lang="en-CA" sz="1400" dirty="0"/>
              <a:t>- Two children (ages 8 and 5)</a:t>
            </a:r>
          </a:p>
          <a:p>
            <a:pPr lvl="1"/>
            <a:r>
              <a:rPr lang="en-CA" sz="1400" dirty="0"/>
              <a:t>- Mortgage: $300,000 remaining at 4.2%</a:t>
            </a:r>
          </a:p>
          <a:p>
            <a:pPr lvl="1"/>
            <a:r>
              <a:rPr lang="en-CA" sz="1400" dirty="0"/>
              <a:t>- Retirement goal: $2M by age 65</a:t>
            </a:r>
          </a:p>
          <a:p>
            <a:pPr lvl="1"/>
            <a:r>
              <a:rPr lang="en-CA" sz="1400" dirty="0"/>
              <a:t>- College savings goal: $100,000 per child</a:t>
            </a:r>
          </a:p>
          <a:p>
            <a:pPr lvl="1"/>
            <a:r>
              <a:rPr lang="en-CA" sz="1400" dirty="0"/>
              <a:t>- No existing life insurance</a:t>
            </a:r>
            <a:endParaRPr lang="en-CA" sz="1800" dirty="0"/>
          </a:p>
          <a:p>
            <a:r>
              <a:rPr lang="en-CA" sz="1800" dirty="0"/>
              <a:t>Include:</a:t>
            </a:r>
          </a:p>
          <a:p>
            <a:pPr lvl="1"/>
            <a:r>
              <a:rPr lang="en-CA" sz="1400" dirty="0"/>
              <a:t>1. Monthly budget breakdown (50/30/20 rule adjusted)</a:t>
            </a:r>
          </a:p>
          <a:p>
            <a:pPr lvl="1"/>
            <a:r>
              <a:rPr lang="en-CA" sz="1400" dirty="0"/>
              <a:t>2. Emergency fund target</a:t>
            </a:r>
          </a:p>
          <a:p>
            <a:pPr lvl="1"/>
            <a:r>
              <a:rPr lang="en-CA" sz="1400" dirty="0"/>
              <a:t>3. Retirement savings strategy (401k match, IRA, catch-up contributions)</a:t>
            </a:r>
          </a:p>
          <a:p>
            <a:pPr lvl="1"/>
            <a:r>
              <a:rPr lang="en-CA" sz="1400" dirty="0"/>
              <a:t>4. 529 plan contribution schedule</a:t>
            </a:r>
          </a:p>
          <a:p>
            <a:pPr lvl="1"/>
            <a:r>
              <a:rPr lang="en-CA" sz="1400" dirty="0"/>
              <a:t>5. Life insurance needs analysis (human life value approach)</a:t>
            </a:r>
          </a:p>
          <a:p>
            <a:pPr lvl="1"/>
            <a:r>
              <a:rPr lang="en-CA" sz="1400" dirty="0"/>
              <a:t>6. Debt payoff priority (avalanche vs. snowball)</a:t>
            </a:r>
          </a:p>
          <a:p>
            <a:pPr lvl="1"/>
            <a:r>
              <a:rPr lang="en-CA" sz="1400" dirty="0"/>
              <a:t>7. Annual review checklist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794AA-5CAB-C918-E144-941D1F24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715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1AA6-6AD3-15CC-D5D9-9A80AAFB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Credit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1540A-385C-6FDE-8E88-6A7AEE67C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4800600"/>
          </a:xfrm>
        </p:spPr>
        <p:txBody>
          <a:bodyPr/>
          <a:lstStyle/>
          <a:p>
            <a:r>
              <a:rPr lang="en-CA" sz="1800" b="1" dirty="0"/>
              <a:t>Prompt:</a:t>
            </a:r>
            <a:endParaRPr lang="en-CA" sz="1800" dirty="0"/>
          </a:p>
          <a:p>
            <a:pPr lvl="1"/>
            <a:r>
              <a:rPr lang="en-CA" sz="1400" dirty="0"/>
              <a:t>You are a credit risk analyst at a community bank. Review this loan application:</a:t>
            </a:r>
          </a:p>
          <a:p>
            <a:pPr lvl="1"/>
            <a:r>
              <a:rPr lang="en-CA" sz="1400" dirty="0"/>
              <a:t>Applicant: Small business, 3 years old, $500K annual revenue</a:t>
            </a:r>
          </a:p>
          <a:p>
            <a:pPr lvl="1"/>
            <a:r>
              <a:rPr lang="en-CA" sz="1400" dirty="0"/>
              <a:t>Loan request: $100,000 equipment financing, 5-year term</a:t>
            </a:r>
          </a:p>
          <a:p>
            <a:pPr lvl="1"/>
            <a:r>
              <a:rPr lang="en-CA" sz="1400" dirty="0"/>
              <a:t>Financials: Debt-to-income 35%, current ratio 1.4, credit score 680</a:t>
            </a:r>
          </a:p>
          <a:p>
            <a:pPr lvl="1"/>
            <a:r>
              <a:rPr lang="en-CA" sz="1400" dirty="0"/>
              <a:t>Industry: Restaurant/catering (post-pandemic recovery)</a:t>
            </a:r>
            <a:endParaRPr lang="en-CA" sz="2400" dirty="0"/>
          </a:p>
          <a:p>
            <a:r>
              <a:rPr lang="en-CA" sz="1800" dirty="0"/>
              <a:t>Provide:</a:t>
            </a:r>
          </a:p>
          <a:p>
            <a:pPr lvl="1"/>
            <a:r>
              <a:rPr lang="en-CA" sz="1600" dirty="0"/>
              <a:t>1. Probability of default (PD) estimate with reasoning</a:t>
            </a:r>
          </a:p>
          <a:p>
            <a:pPr lvl="1"/>
            <a:r>
              <a:rPr lang="en-CA" sz="1600" dirty="0"/>
              <a:t>2. Loss given default (LGD) assumptions</a:t>
            </a:r>
          </a:p>
          <a:p>
            <a:pPr lvl="1"/>
            <a:r>
              <a:rPr lang="en-CA" sz="1600" dirty="0"/>
              <a:t>3. Risk rating (pass / special mention / substandard / doubtful)</a:t>
            </a:r>
          </a:p>
          <a:p>
            <a:pPr lvl="1"/>
            <a:r>
              <a:rPr lang="en-CA" sz="1600" dirty="0"/>
              <a:t>4. Recommended loan structure (rate, collateral, covenants, guarantor requirements)</a:t>
            </a:r>
          </a:p>
          <a:p>
            <a:pPr lvl="1"/>
            <a:r>
              <a:rPr lang="en-CA" sz="1600" dirty="0"/>
              <a:t>5. Key risk factors and mitigants</a:t>
            </a:r>
          </a:p>
          <a:p>
            <a:pPr lvl="1"/>
            <a:r>
              <a:rPr lang="en-CA" sz="1600" dirty="0"/>
              <a:t>6. Conditions precedent to approval</a:t>
            </a:r>
          </a:p>
          <a:p>
            <a:pPr lvl="1"/>
            <a:r>
              <a:rPr lang="en-CA" sz="1600" dirty="0"/>
              <a:t>7. A note on fair lending compliance (ECOA, adverse action if denied)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ECB40-4688-95DF-2157-2C4035612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245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202B-0AA2-5953-9A29-CEB3B7A8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Credit Risk — Fair Lending &amp;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50AD-9DB9-EC02-84A7-0B11C9D0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676400"/>
            <a:ext cx="8008937" cy="4800600"/>
          </a:xfrm>
        </p:spPr>
        <p:txBody>
          <a:bodyPr/>
          <a:lstStyle/>
          <a:p>
            <a:r>
              <a:rPr lang="en-CA" sz="2000" b="1" dirty="0"/>
              <a:t>The Challenge:</a:t>
            </a:r>
            <a:r>
              <a:rPr lang="en-CA" sz="2000" dirty="0"/>
              <a:t> AI models trained on historical data may replicate past discrimination.</a:t>
            </a:r>
          </a:p>
          <a:p>
            <a:r>
              <a:rPr lang="en-CA" sz="2000" b="1" dirty="0"/>
              <a:t>Prompt for bias audit:</a:t>
            </a:r>
            <a:endParaRPr lang="en-CA" sz="2000" dirty="0"/>
          </a:p>
          <a:p>
            <a:pPr lvl="1"/>
            <a:r>
              <a:rPr lang="en-CA" sz="1600" dirty="0"/>
              <a:t>Review this credit scoring model logic for potential fair lending violations:</a:t>
            </a:r>
          </a:p>
          <a:p>
            <a:pPr lvl="1"/>
            <a:r>
              <a:rPr lang="en-CA" sz="1600" dirty="0"/>
              <a:t>[paste model features]</a:t>
            </a:r>
            <a:endParaRPr lang="en-CA" sz="2000" dirty="0"/>
          </a:p>
          <a:p>
            <a:r>
              <a:rPr lang="en-CA" sz="2000" dirty="0"/>
              <a:t>Check for:</a:t>
            </a:r>
          </a:p>
          <a:p>
            <a:pPr lvl="1"/>
            <a:r>
              <a:rPr lang="en-CA" sz="1600" dirty="0"/>
              <a:t>1. Proxy discrimination (ZIP code as proxy for race)</a:t>
            </a:r>
          </a:p>
          <a:p>
            <a:pPr lvl="1"/>
            <a:r>
              <a:rPr lang="en-CA" sz="1600" dirty="0"/>
              <a:t>2. Disparate impact (does the model approve loans at significantly different rates across protected classes?)</a:t>
            </a:r>
          </a:p>
          <a:p>
            <a:pPr lvl="1"/>
            <a:r>
              <a:rPr lang="en-CA" sz="1600" dirty="0"/>
              <a:t>3. Missing adverse action notice requirements</a:t>
            </a:r>
          </a:p>
          <a:p>
            <a:pPr lvl="1"/>
            <a:r>
              <a:rPr lang="en-CA" sz="1600" dirty="0"/>
              <a:t>4. Compliance with ECOA and Fair Credit Reporting Act</a:t>
            </a:r>
          </a:p>
          <a:p>
            <a:pPr lvl="1"/>
            <a:r>
              <a:rPr lang="en-CA" sz="1600" dirty="0"/>
              <a:t>5. Explainability — can denial reasons be clearly communicated?</a:t>
            </a:r>
            <a:endParaRPr lang="en-CA" sz="2000" dirty="0"/>
          </a:p>
          <a:p>
            <a:r>
              <a:rPr lang="en-CA" sz="2000" dirty="0"/>
              <a:t>Provide a compliance score (1-10) and specific remediation steps.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78CD2-42AD-FA41-3965-968C69743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13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0418-8F05-D4C7-A85D-70BF4FAE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Fraud Detection — Transaction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8B5BD-3CBF-ED96-F13B-941E6F325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designing a rule-based + ML hybrid fraud detection system for a credit card issuer.</a:t>
            </a:r>
          </a:p>
          <a:p>
            <a:r>
              <a:rPr lang="en-CA" sz="2000" dirty="0"/>
              <a:t>Design:</a:t>
            </a:r>
          </a:p>
          <a:p>
            <a:pPr lvl="1"/>
            <a:r>
              <a:rPr lang="en-CA" sz="1600" dirty="0"/>
              <a:t>1. A set of 10 red-flag rules (e.g., "transaction in 2 countries within 1 hour")</a:t>
            </a:r>
          </a:p>
          <a:p>
            <a:pPr lvl="1"/>
            <a:r>
              <a:rPr lang="en-CA" sz="1600" dirty="0"/>
              <a:t>2. ML feature engineering ideas (velocity, merchant category anomalies, time-of-day patterns)</a:t>
            </a:r>
          </a:p>
          <a:p>
            <a:pPr lvl="1"/>
            <a:r>
              <a:rPr lang="en-CA" sz="1600" dirty="0"/>
              <a:t>3. A risk scoring framework (low / medium / high / critical)</a:t>
            </a:r>
          </a:p>
          <a:p>
            <a:pPr lvl="1"/>
            <a:r>
              <a:rPr lang="en-CA" sz="1600" dirty="0"/>
              <a:t>4. Response protocols for each risk level (approve / step-up auth / block / manual review)</a:t>
            </a:r>
          </a:p>
          <a:p>
            <a:pPr lvl="1"/>
            <a:r>
              <a:rPr lang="en-CA" sz="1600" dirty="0"/>
              <a:t>5. False positive mitigation strategies</a:t>
            </a:r>
          </a:p>
          <a:p>
            <a:pPr lvl="1"/>
            <a:r>
              <a:rPr lang="en-CA" sz="1600" dirty="0"/>
              <a:t>6. Regulatory reporting requirements (SAR filing thresholds, timing)</a:t>
            </a:r>
          </a:p>
          <a:p>
            <a:pPr lvl="1"/>
            <a:r>
              <a:rPr lang="en-CA" sz="1600" dirty="0"/>
              <a:t>7. Customer communication templates for blocked transactions</a:t>
            </a:r>
          </a:p>
          <a:p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919F3-3244-E737-B7AC-646625F1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2958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7A26-5A36-5EC3-B7BC-6184C6F8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Fraud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8094-4C70-2191-327B-96799C88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400" dirty="0"/>
              <a:t>You are an officer at a mid-size bank. A new business customer:</a:t>
            </a:r>
          </a:p>
          <a:p>
            <a:pPr lvl="1"/>
            <a:r>
              <a:rPr lang="en-CA" sz="1400" dirty="0"/>
              <a:t>- Industry: Cryptocurrency exchange</a:t>
            </a:r>
          </a:p>
          <a:p>
            <a:pPr lvl="1"/>
            <a:r>
              <a:rPr lang="en-CA" sz="1400" dirty="0"/>
              <a:t>- Jurisdiction: High-risk country (FATF grey list)</a:t>
            </a:r>
          </a:p>
          <a:p>
            <a:pPr lvl="1"/>
            <a:r>
              <a:rPr lang="en-CA" sz="1400" dirty="0"/>
              <a:t>- Ownership: Complex shell structure</a:t>
            </a:r>
          </a:p>
          <a:p>
            <a:pPr lvl="1"/>
            <a:r>
              <a:rPr lang="en-CA" sz="1400" dirty="0"/>
              <a:t>- Transaction pattern: Large volume, rapid in/out</a:t>
            </a:r>
            <a:endParaRPr lang="en-CA" sz="2400" dirty="0"/>
          </a:p>
          <a:p>
            <a:r>
              <a:rPr lang="en-CA" sz="2400" dirty="0"/>
              <a:t>Conduct:</a:t>
            </a:r>
          </a:p>
          <a:p>
            <a:pPr lvl="1"/>
            <a:r>
              <a:rPr lang="en-CA" sz="1400" dirty="0"/>
              <a:t>1. Enhanced due diligence (EDD) checklist</a:t>
            </a:r>
          </a:p>
          <a:p>
            <a:pPr lvl="1"/>
            <a:r>
              <a:rPr lang="en-CA" sz="1400" dirty="0"/>
              <a:t>2. Risk assessment (geographic, customer, product, channel)</a:t>
            </a:r>
          </a:p>
          <a:p>
            <a:pPr lvl="1"/>
            <a:r>
              <a:rPr lang="en-CA" sz="1400" dirty="0"/>
              <a:t>3. Red flags for money laundering (structuring, layering, integration)</a:t>
            </a:r>
          </a:p>
          <a:p>
            <a:pPr lvl="1"/>
            <a:r>
              <a:rPr lang="en-CA" sz="1400" dirty="0"/>
              <a:t>4. Ongoing monitoring plan</a:t>
            </a:r>
          </a:p>
          <a:p>
            <a:pPr lvl="1"/>
            <a:r>
              <a:rPr lang="en-CA" sz="1400" dirty="0"/>
              <a:t>5. SAR filing decision tree</a:t>
            </a:r>
          </a:p>
          <a:p>
            <a:pPr lvl="1"/>
            <a:r>
              <a:rPr lang="en-CA" sz="1400" dirty="0"/>
              <a:t>6. Documentation requirements for regulators</a:t>
            </a:r>
          </a:p>
          <a:p>
            <a:pPr lvl="1"/>
            <a:r>
              <a:rPr lang="en-CA" sz="1400" dirty="0"/>
              <a:t>7. Exit strategy if risk becomes unacceptable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0071D-4CB0-B162-72D4-8029F16E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040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00A2B-2824-2F75-4D55-A2A6D456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AI for Insurance — Underwriting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96B45-C87E-BD84-E41E-1E5EF478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Prompt:</a:t>
            </a:r>
            <a:endParaRPr lang="en-CA" sz="1800" dirty="0"/>
          </a:p>
          <a:p>
            <a:pPr lvl="1"/>
            <a:r>
              <a:rPr lang="en-CA" sz="1400" dirty="0"/>
              <a:t>You are a property &amp; casualty underwriter. Evaluate a commercial property policy:</a:t>
            </a:r>
          </a:p>
          <a:p>
            <a:pPr lvl="1"/>
            <a:r>
              <a:rPr lang="en-CA" sz="1400" dirty="0"/>
              <a:t>Risk: 50,000 sq ft warehouse, built 1985, wood frame, sprinklered</a:t>
            </a:r>
          </a:p>
          <a:p>
            <a:pPr lvl="1"/>
            <a:r>
              <a:rPr lang="en-CA" sz="1400" dirty="0"/>
              <a:t>Location: Coastal Florida, CAT 3 hurricane zone</a:t>
            </a:r>
          </a:p>
          <a:p>
            <a:pPr lvl="1"/>
            <a:r>
              <a:rPr lang="en-CA" sz="1400" dirty="0"/>
              <a:t>Occupancy: Furniture storage</a:t>
            </a:r>
          </a:p>
          <a:p>
            <a:pPr lvl="1"/>
            <a:r>
              <a:rPr lang="en-CA" sz="1400" dirty="0"/>
              <a:t>Loss history: $200K water damage claim (2019), no other claims</a:t>
            </a:r>
            <a:endParaRPr lang="en-CA" sz="1800" dirty="0"/>
          </a:p>
          <a:p>
            <a:r>
              <a:rPr lang="en-CA" sz="1800" dirty="0"/>
              <a:t>Provide:</a:t>
            </a:r>
          </a:p>
          <a:p>
            <a:pPr lvl="1"/>
            <a:r>
              <a:rPr lang="en-CA" sz="1400" dirty="0"/>
              <a:t>1. Risk assessment (building, occupancy, protection, exposure — COPE analysis)</a:t>
            </a:r>
          </a:p>
          <a:p>
            <a:pPr lvl="1"/>
            <a:r>
              <a:rPr lang="en-CA" sz="1400" dirty="0"/>
              <a:t>2. Recommended coverage limits and deductibles</a:t>
            </a:r>
          </a:p>
          <a:p>
            <a:pPr lvl="1"/>
            <a:r>
              <a:rPr lang="en-CA" sz="1400" dirty="0"/>
              <a:t>3. Premium estimate range</a:t>
            </a:r>
          </a:p>
          <a:p>
            <a:pPr lvl="1"/>
            <a:r>
              <a:rPr lang="en-CA" sz="1400" dirty="0"/>
              <a:t>4. Endorsements needed (flood, windstorm, ordinance/law)</a:t>
            </a:r>
          </a:p>
          <a:p>
            <a:pPr lvl="1"/>
            <a:r>
              <a:rPr lang="en-CA" sz="1400" dirty="0"/>
              <a:t>5. Risk improvement recommendations</a:t>
            </a:r>
          </a:p>
          <a:p>
            <a:pPr lvl="1"/>
            <a:r>
              <a:rPr lang="en-CA" sz="1400" dirty="0"/>
              <a:t>6. Reinsurance considerations</a:t>
            </a:r>
          </a:p>
          <a:p>
            <a:pPr lvl="1"/>
            <a:r>
              <a:rPr lang="en-CA" sz="1400" dirty="0"/>
              <a:t>7. A note on climate risk disclosure requirements (SEC, TCFD)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2DC5D-46AF-6298-9836-E929BA69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523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E879-0B4C-6B8A-4A8C-F3072A70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Insurance — Claims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628AB-D001-DC01-DB40-0E018A12A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43862" cy="4800600"/>
          </a:xfrm>
        </p:spPr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400" dirty="0"/>
              <a:t>You are an auto insurance claims adjuster. A policyholder reports:</a:t>
            </a:r>
          </a:p>
          <a:p>
            <a:pPr lvl="1"/>
            <a:r>
              <a:rPr lang="en-CA" sz="1400" dirty="0"/>
              <a:t>- Rear-end collision at intersection</a:t>
            </a:r>
          </a:p>
          <a:p>
            <a:pPr lvl="1"/>
            <a:r>
              <a:rPr lang="en-CA" sz="1400" dirty="0"/>
              <a:t>- Vehicle: 2022 Honda Accord, 15,000 miles</a:t>
            </a:r>
          </a:p>
          <a:p>
            <a:pPr lvl="1"/>
            <a:r>
              <a:rPr lang="en-CA" sz="1400" dirty="0"/>
              <a:t>- Damage: Rear bumper, trunk, possible frame damage</a:t>
            </a:r>
          </a:p>
          <a:p>
            <a:pPr lvl="1"/>
            <a:r>
              <a:rPr lang="en-CA" sz="1400" dirty="0"/>
              <a:t>- Injuries: Policyholder reports neck pain (whiplash)</a:t>
            </a:r>
          </a:p>
          <a:p>
            <a:pPr lvl="1"/>
            <a:r>
              <a:rPr lang="en-CA" sz="1400" dirty="0"/>
              <a:t>- Other party: Uninsured motorist, fled scene (hit-and-run)</a:t>
            </a:r>
            <a:endParaRPr lang="en-CA" sz="2400" dirty="0"/>
          </a:p>
          <a:p>
            <a:r>
              <a:rPr lang="en-CA" sz="2400" dirty="0"/>
              <a:t>Provide:</a:t>
            </a:r>
          </a:p>
          <a:p>
            <a:pPr lvl="1"/>
            <a:r>
              <a:rPr lang="en-CA" sz="1400" dirty="0"/>
              <a:t>1. Initial liability assessment</a:t>
            </a:r>
          </a:p>
          <a:p>
            <a:pPr lvl="1"/>
            <a:r>
              <a:rPr lang="en-CA" sz="1400" dirty="0"/>
              <a:t>2. Coverage verification (collision, UM/UIM, </a:t>
            </a:r>
            <a:r>
              <a:rPr lang="en-CA" sz="1400" dirty="0" err="1"/>
              <a:t>MedPay</a:t>
            </a:r>
            <a:r>
              <a:rPr lang="en-CA" sz="1400" dirty="0"/>
              <a:t>)</a:t>
            </a:r>
          </a:p>
          <a:p>
            <a:pPr lvl="1"/>
            <a:r>
              <a:rPr lang="en-CA" sz="1400" dirty="0"/>
              <a:t>3. Reserve estimate (property damage + bodily injury + ALAE)</a:t>
            </a:r>
          </a:p>
          <a:p>
            <a:pPr lvl="1"/>
            <a:r>
              <a:rPr lang="en-CA" sz="1400" dirty="0"/>
              <a:t>4. Investigation checklist (police report, witness statements, photos, IME)</a:t>
            </a:r>
          </a:p>
          <a:p>
            <a:pPr lvl="1"/>
            <a:r>
              <a:rPr lang="en-CA" sz="1400" dirty="0"/>
              <a:t>5. Fraud indicators to watch for</a:t>
            </a:r>
          </a:p>
          <a:p>
            <a:pPr lvl="1"/>
            <a:r>
              <a:rPr lang="en-CA" sz="1400" dirty="0"/>
              <a:t>6. Timeline for resolution</a:t>
            </a:r>
          </a:p>
          <a:p>
            <a:pPr lvl="1"/>
            <a:r>
              <a:rPr lang="en-CA" sz="1400" dirty="0"/>
              <a:t>7. Customer communication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B21C3-733D-3795-59BD-6C7EE908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230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DF84-0C56-5A58-805E-46BEEF5D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Trading — Algorithmic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BE033-94E3-2168-3273-A01565F40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4648200"/>
          </a:xfrm>
        </p:spPr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 quantitative researcher. Design a momentum-based trading strategy for the S&amp;P 500.</a:t>
            </a:r>
          </a:p>
          <a:p>
            <a:r>
              <a:rPr lang="en-CA" sz="2000" dirty="0"/>
              <a:t>Specify:</a:t>
            </a:r>
          </a:p>
          <a:p>
            <a:pPr lvl="1"/>
            <a:r>
              <a:rPr lang="en-CA" sz="1600" dirty="0"/>
              <a:t>1. Entry signal (e.g., 50-day MA crosses above 200-day MA)</a:t>
            </a:r>
          </a:p>
          <a:p>
            <a:pPr lvl="1"/>
            <a:r>
              <a:rPr lang="en-CA" sz="1600" dirty="0"/>
              <a:t>2. Exit signal (profit target, stop loss, trailing stop)</a:t>
            </a:r>
          </a:p>
          <a:p>
            <a:pPr lvl="1"/>
            <a:r>
              <a:rPr lang="en-CA" sz="1600" dirty="0"/>
              <a:t>3. Position sizing (Kelly criterion vs. fixed fractional)</a:t>
            </a:r>
          </a:p>
          <a:p>
            <a:pPr lvl="1"/>
            <a:r>
              <a:rPr lang="en-CA" sz="1600" dirty="0"/>
              <a:t>4. </a:t>
            </a:r>
            <a:r>
              <a:rPr lang="en-CA" sz="1600" dirty="0" err="1"/>
              <a:t>Backtesting</a:t>
            </a:r>
            <a:r>
              <a:rPr lang="en-CA" sz="1600" dirty="0"/>
              <a:t> parameters (time period, transaction costs, slippage)</a:t>
            </a:r>
          </a:p>
          <a:p>
            <a:pPr lvl="1"/>
            <a:r>
              <a:rPr lang="en-CA" sz="1600" dirty="0"/>
              <a:t>5. Risk management (max drawdown limit, correlation checks, sector exposure)</a:t>
            </a:r>
          </a:p>
          <a:p>
            <a:pPr lvl="1"/>
            <a:r>
              <a:rPr lang="en-CA" sz="1600" dirty="0"/>
              <a:t>6. Python pseudocode for the strategy</a:t>
            </a:r>
          </a:p>
          <a:p>
            <a:pPr lvl="1"/>
            <a:r>
              <a:rPr lang="en-CA" sz="1600" dirty="0"/>
              <a:t>7. Expected Sharpe ratio and max drawdown based on historical data</a:t>
            </a:r>
          </a:p>
          <a:p>
            <a:pPr lvl="1"/>
            <a:r>
              <a:rPr lang="en-CA" sz="1600" dirty="0"/>
              <a:t>8. A strong disclaimer: past performance ≠ future results; this is educational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D944D-069B-4185-EEBB-0FD07FE4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59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5BF07-DBE7-4F4D-4725-FDEFDFC1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Trading — Sentiment &amp; Alternative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3E260-C46B-F38F-5CA6-12CC7E9DC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Analyze the potential impact of the following news on Tesla (TSLA) stock:</a:t>
            </a:r>
          </a:p>
          <a:p>
            <a:pPr lvl="1"/>
            <a:r>
              <a:rPr lang="en-CA" sz="1600" dirty="0"/>
              <a:t>[paste news article about Tesla recall / earnings / regulatory action]</a:t>
            </a:r>
            <a:endParaRPr lang="en-CA" sz="2000" dirty="0"/>
          </a:p>
          <a:p>
            <a:r>
              <a:rPr lang="en-CA" sz="2000" dirty="0"/>
              <a:t>Provide:</a:t>
            </a:r>
          </a:p>
          <a:p>
            <a:pPr lvl="1"/>
            <a:r>
              <a:rPr lang="en-CA" sz="1600" dirty="0"/>
              <a:t>1. Sentiment analysis (bullish / bearish / neutral, with confidence score)</a:t>
            </a:r>
          </a:p>
          <a:p>
            <a:pPr lvl="1"/>
            <a:r>
              <a:rPr lang="en-CA" sz="1600" dirty="0"/>
              <a:t>2. Key themes extracted</a:t>
            </a:r>
          </a:p>
          <a:p>
            <a:pPr lvl="1"/>
            <a:r>
              <a:rPr lang="en-CA" sz="1600" dirty="0"/>
              <a:t>3. Estimated impact on: stock price (short-term), brand reputation, regulatory risk</a:t>
            </a:r>
          </a:p>
          <a:p>
            <a:pPr lvl="1"/>
            <a:r>
              <a:rPr lang="en-CA" sz="1600" dirty="0"/>
              <a:t>4. Comparable historical events and market reactions</a:t>
            </a:r>
          </a:p>
          <a:p>
            <a:pPr lvl="1"/>
            <a:r>
              <a:rPr lang="en-CA" sz="1600" dirty="0"/>
              <a:t>5. Options market implications (implied volatility, put/call skew)</a:t>
            </a:r>
          </a:p>
          <a:p>
            <a:pPr lvl="1"/>
            <a:r>
              <a:rPr lang="en-CA" sz="1600" dirty="0"/>
              <a:t>6. A note on information asymmetry and material non-public information (MNPI) risks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66538-9080-814C-EA4A-BF0BBA9E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45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CA" b="1" dirty="0"/>
              <a:t>Learning Objectives</a:t>
            </a:r>
            <a:endParaRPr lang="en-US" altLang="zh-CN" dirty="0">
              <a:ea typeface="宋体" pitchFamily="2" charset="-122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828800"/>
            <a:ext cx="7762875" cy="4267200"/>
          </a:xfrm>
        </p:spPr>
        <p:txBody>
          <a:bodyPr/>
          <a:lstStyle/>
          <a:p>
            <a:r>
              <a:rPr lang="en-CA" sz="2000" dirty="0"/>
              <a:t>By the end of this session, you will be able to:</a:t>
            </a:r>
          </a:p>
          <a:p>
            <a:pPr lvl="1"/>
            <a:r>
              <a:rPr lang="en-CA" sz="1600" dirty="0"/>
              <a:t>Identify key AI applications across banking, insurance, wealth management, and regulatory compliance</a:t>
            </a:r>
          </a:p>
          <a:p>
            <a:pPr lvl="1"/>
            <a:r>
              <a:rPr lang="en-CA" sz="1600" dirty="0"/>
              <a:t>Use AI tools effectively for financial analysis, risk assessment, customer service, and fraud detection</a:t>
            </a:r>
          </a:p>
          <a:p>
            <a:pPr lvl="1"/>
            <a:r>
              <a:rPr lang="en-CA" sz="1600" dirty="0"/>
              <a:t>Write precise, regulation-aware prompts for financial contexts</a:t>
            </a:r>
          </a:p>
          <a:p>
            <a:pPr lvl="1"/>
            <a:r>
              <a:rPr lang="en-CA" sz="1600" dirty="0"/>
              <a:t>Understand the ethical, legal, and bias challenges of AI in finance</a:t>
            </a:r>
          </a:p>
          <a:p>
            <a:pPr lvl="1"/>
            <a:r>
              <a:rPr lang="en-CA" sz="1600" dirty="0"/>
              <a:t>Build AI-assisted workflows for financial service delivery</a:t>
            </a:r>
          </a:p>
          <a:p>
            <a:pPr lvl="1"/>
            <a:r>
              <a:rPr lang="en-CA" sz="1600" dirty="0"/>
              <a:t>Evaluate AI-generated financial advice for accuracy and suitability</a:t>
            </a:r>
          </a:p>
          <a:p>
            <a:pPr lvl="1"/>
            <a:r>
              <a:rPr lang="en-CA" sz="1600" dirty="0"/>
              <a:t>Navigate the regulatory landscape</a:t>
            </a: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1CDC-A0A7-7125-35C0-C5BC98CE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Portfolio Management — Risk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F8827-57CB-74B0-DF99-8E8F06CDD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Prompt:</a:t>
            </a:r>
            <a:endParaRPr lang="en-CA" sz="1800" dirty="0"/>
          </a:p>
          <a:p>
            <a:pPr lvl="1"/>
            <a:r>
              <a:rPr lang="en-CA" sz="1400" dirty="0"/>
              <a:t>You are a portfolio risk manager. Analyze this portfolio:</a:t>
            </a:r>
          </a:p>
          <a:p>
            <a:pPr lvl="1"/>
            <a:r>
              <a:rPr lang="en-CA" sz="1400" dirty="0"/>
              <a:t>- 40% VTI (US total stock market)</a:t>
            </a:r>
          </a:p>
          <a:p>
            <a:pPr lvl="1"/>
            <a:r>
              <a:rPr lang="en-CA" sz="1400" dirty="0"/>
              <a:t>- 20% VXUS (international stocks)</a:t>
            </a:r>
          </a:p>
          <a:p>
            <a:pPr lvl="1"/>
            <a:r>
              <a:rPr lang="en-CA" sz="1400" dirty="0"/>
              <a:t>- 25% BND (US aggregate bonds)</a:t>
            </a:r>
          </a:p>
          <a:p>
            <a:pPr lvl="1"/>
            <a:r>
              <a:rPr lang="en-CA" sz="1400" dirty="0"/>
              <a:t>- 10% VNQ (REITs)</a:t>
            </a:r>
          </a:p>
          <a:p>
            <a:pPr lvl="1"/>
            <a:r>
              <a:rPr lang="en-CA" sz="1400" dirty="0"/>
              <a:t>- 5% Gold (GLD)</a:t>
            </a:r>
            <a:endParaRPr lang="en-CA" sz="1800" dirty="0"/>
          </a:p>
          <a:p>
            <a:r>
              <a:rPr lang="en-CA" sz="1800" dirty="0"/>
              <a:t>Provide:</a:t>
            </a:r>
          </a:p>
          <a:p>
            <a:pPr lvl="1"/>
            <a:r>
              <a:rPr lang="en-CA" sz="1400" dirty="0"/>
              <a:t>1. Expected return and volatility (using 2014-2024 historical data)</a:t>
            </a:r>
          </a:p>
          <a:p>
            <a:pPr lvl="1"/>
            <a:r>
              <a:rPr lang="en-CA" sz="1400" dirty="0"/>
              <a:t>2. Sharpe ratio and Sortino ratio</a:t>
            </a:r>
          </a:p>
          <a:p>
            <a:pPr lvl="1"/>
            <a:r>
              <a:rPr lang="en-CA" sz="1400" dirty="0"/>
              <a:t>3. Maximum drawdown and recovery time</a:t>
            </a:r>
          </a:p>
          <a:p>
            <a:pPr lvl="1"/>
            <a:r>
              <a:rPr lang="en-CA" sz="1400" dirty="0"/>
              <a:t>4. Correlation matrix across assets</a:t>
            </a:r>
          </a:p>
          <a:p>
            <a:pPr lvl="1"/>
            <a:r>
              <a:rPr lang="en-CA" sz="1400" dirty="0"/>
              <a:t>5. Value at Risk (</a:t>
            </a:r>
            <a:r>
              <a:rPr lang="en-CA" sz="1400" dirty="0" err="1"/>
              <a:t>VaR</a:t>
            </a:r>
            <a:r>
              <a:rPr lang="en-CA" sz="1400" dirty="0"/>
              <a:t>) at 95% and 99% confidence</a:t>
            </a:r>
          </a:p>
          <a:p>
            <a:pPr lvl="1"/>
            <a:r>
              <a:rPr lang="en-CA" sz="1400" dirty="0"/>
              <a:t>6. Stress test results: 2008 crisis, 2020 COVID crash, 2022 rate hikes</a:t>
            </a:r>
          </a:p>
          <a:p>
            <a:pPr lvl="1"/>
            <a:r>
              <a:rPr lang="en-CA" sz="1400" dirty="0"/>
              <a:t>7. Rebalancing recommendations</a:t>
            </a:r>
          </a:p>
          <a:p>
            <a:pPr lvl="1"/>
            <a:r>
              <a:rPr lang="en-CA" sz="1400" dirty="0"/>
              <a:t>8. Tax-loss harvesting opportunities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05D25-6155-1AB1-F2FF-E48A5F37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586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BF02-1628-4BC4-3C7B-93C89A38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Portfolio Management — ESG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AE9A1-C85D-693A-725D-39A3E5C13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967662" cy="4267200"/>
          </a:xfrm>
        </p:spPr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an ESG portfolio analyst. Evaluate integrating ESG criteria into a global equity portfolio.</a:t>
            </a:r>
            <a:endParaRPr lang="en-CA" sz="2000" dirty="0"/>
          </a:p>
          <a:p>
            <a:r>
              <a:rPr lang="en-CA" sz="2000" dirty="0"/>
              <a:t>Address:</a:t>
            </a:r>
          </a:p>
          <a:p>
            <a:pPr lvl="1"/>
            <a:r>
              <a:rPr lang="en-CA" sz="1600" dirty="0"/>
              <a:t>1. ESG data sources and quality issues (greenwashing, inconsistent ratings)</a:t>
            </a:r>
          </a:p>
          <a:p>
            <a:pPr lvl="1"/>
            <a:r>
              <a:rPr lang="en-CA" sz="1600" dirty="0"/>
              <a:t>2. Negative screening vs. positive screening vs. best-in-class approaches</a:t>
            </a:r>
          </a:p>
          <a:p>
            <a:pPr lvl="1"/>
            <a:r>
              <a:rPr lang="en-CA" sz="1600" dirty="0"/>
              <a:t>3. Impact on risk-adjusted returns (pro/anti ESG academic evidence)</a:t>
            </a:r>
          </a:p>
          <a:p>
            <a:pPr lvl="1"/>
            <a:r>
              <a:rPr lang="en-CA" sz="1600" dirty="0"/>
              <a:t>4. Regulatory requirements (EU SFDR, SEC climate disclosure rules)</a:t>
            </a:r>
          </a:p>
          <a:p>
            <a:pPr lvl="1"/>
            <a:r>
              <a:rPr lang="en-CA" sz="1600" dirty="0"/>
              <a:t>5. Proxy voting and shareholder engagement strategies</a:t>
            </a:r>
          </a:p>
          <a:p>
            <a:pPr lvl="1"/>
            <a:r>
              <a:rPr lang="en-CA" sz="1600" dirty="0"/>
              <a:t>6. Reporting framework (GRI, SASB, TCFD, ISSB)</a:t>
            </a:r>
          </a:p>
          <a:p>
            <a:pPr lvl="1"/>
            <a:r>
              <a:rPr lang="en-CA" sz="1600" dirty="0"/>
              <a:t>7. A balanced view: ESG as risk management tool vs. values-based investing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E6FEB-62A6-CA75-8290-7E831218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136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E5F40-52C4-62BF-4AA1-CE2D39FF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</a:t>
            </a:r>
            <a:r>
              <a:rPr lang="en-CA" sz="3200" b="1" dirty="0" err="1"/>
              <a:t>RegTech</a:t>
            </a:r>
            <a:r>
              <a:rPr lang="en-CA" sz="3200" b="1" dirty="0"/>
              <a:t> — Regulatory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546B2-2A58-B1AA-9CD1-C9AB1CCC8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 compliance officer preparing a Basel III liquidity coverage ratio (LCR) report.</a:t>
            </a:r>
            <a:endParaRPr lang="en-CA" sz="2000" dirty="0"/>
          </a:p>
          <a:p>
            <a:r>
              <a:rPr lang="en-CA" sz="2000" dirty="0"/>
              <a:t>Provide:</a:t>
            </a:r>
          </a:p>
          <a:p>
            <a:pPr lvl="1"/>
            <a:r>
              <a:rPr lang="en-CA" sz="1600" dirty="0"/>
              <a:t>1. LCR formula and components (HQLA / net cash outflows)</a:t>
            </a:r>
          </a:p>
          <a:p>
            <a:pPr lvl="1"/>
            <a:r>
              <a:rPr lang="en-CA" sz="1600" dirty="0"/>
              <a:t>2. Data requirements for the numerator (Level 1, 2A, 2B assets)</a:t>
            </a:r>
          </a:p>
          <a:p>
            <a:pPr lvl="1"/>
            <a:r>
              <a:rPr lang="en-CA" sz="1600" dirty="0"/>
              <a:t>3. Data requirements for the denominator (retail deposits, wholesale funding, derivatives)</a:t>
            </a:r>
          </a:p>
          <a:p>
            <a:pPr lvl="1"/>
            <a:r>
              <a:rPr lang="en-CA" sz="1600" dirty="0"/>
              <a:t>4. Common reporting errors and how to avoid them</a:t>
            </a:r>
          </a:p>
          <a:p>
            <a:pPr lvl="1"/>
            <a:r>
              <a:rPr lang="en-CA" sz="1600" dirty="0"/>
              <a:t>5. AI/automation opportunities (data validation, anomaly detection, reconciliation)</a:t>
            </a:r>
          </a:p>
          <a:p>
            <a:pPr lvl="1"/>
            <a:r>
              <a:rPr lang="en-CA" sz="1600" dirty="0"/>
              <a:t>6. Regulatory submission timeline and sign-off requirements</a:t>
            </a:r>
          </a:p>
          <a:p>
            <a:pPr lvl="1"/>
            <a:r>
              <a:rPr lang="en-CA" sz="1600" dirty="0"/>
              <a:t>7. A checklist for internal audit review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4E55C-560F-F653-9CAC-5ECF64D8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AB7B64-8A0D-800E-3626-04B06B940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6019800"/>
            <a:ext cx="4114800" cy="65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87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C83D-77EB-3DFD-D395-C111E49DB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</a:t>
            </a:r>
            <a:r>
              <a:rPr lang="en-CA" sz="3200" b="1" dirty="0" err="1"/>
              <a:t>RegTech</a:t>
            </a:r>
            <a:r>
              <a:rPr lang="en-CA" sz="3200" b="1" dirty="0"/>
              <a:t> — Anti-Money Laundering (AML)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482AE-649E-7CC3-281D-E709A7DE2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572000"/>
          </a:xfrm>
        </p:spPr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Design an AI-enhanced AML monitoring program for a digital bank with 2 million customers.</a:t>
            </a:r>
            <a:endParaRPr lang="en-CA" sz="2000" dirty="0"/>
          </a:p>
          <a:p>
            <a:r>
              <a:rPr lang="en-CA" sz="2000" dirty="0"/>
              <a:t>Include:</a:t>
            </a:r>
          </a:p>
          <a:p>
            <a:pPr lvl="1"/>
            <a:r>
              <a:rPr lang="en-CA" sz="1600" dirty="0"/>
              <a:t>1. Customer risk scoring model (geographic, product, behavior, PEP/sanctions)</a:t>
            </a:r>
          </a:p>
          <a:p>
            <a:pPr lvl="1"/>
            <a:r>
              <a:rPr lang="en-CA" sz="1600" dirty="0"/>
              <a:t>2. Transaction monitoring rules and thresholds</a:t>
            </a:r>
          </a:p>
          <a:p>
            <a:pPr lvl="1"/>
            <a:r>
              <a:rPr lang="en-CA" sz="1600" dirty="0"/>
              <a:t>3. Machine learning anomaly detection features</a:t>
            </a:r>
          </a:p>
          <a:p>
            <a:pPr lvl="1"/>
            <a:r>
              <a:rPr lang="en-CA" sz="1600" dirty="0"/>
              <a:t>4. Alert triage and investigation workflow</a:t>
            </a:r>
          </a:p>
          <a:p>
            <a:pPr lvl="1"/>
            <a:r>
              <a:rPr lang="en-CA" sz="1600" dirty="0"/>
              <a:t>5. SAR/STR filing decision criteria</a:t>
            </a:r>
          </a:p>
          <a:p>
            <a:pPr lvl="1"/>
            <a:r>
              <a:rPr lang="en-CA" sz="1600" dirty="0"/>
              <a:t>6. Model validation and governance requirements</a:t>
            </a:r>
          </a:p>
          <a:p>
            <a:pPr lvl="1"/>
            <a:r>
              <a:rPr lang="en-CA" sz="1600" dirty="0"/>
              <a:t>7. Regulatory expectations (FinCEN, FATF, local regulators)</a:t>
            </a:r>
          </a:p>
          <a:p>
            <a:pPr lvl="1"/>
            <a:r>
              <a:rPr lang="en-CA" sz="1600" dirty="0"/>
              <a:t>8. Record-keeping and audit trail specifications</a:t>
            </a:r>
          </a:p>
          <a:p>
            <a:br>
              <a:rPr lang="en-CA" sz="1800" dirty="0"/>
            </a:br>
            <a:endParaRPr lang="en-CA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E2445-5CCA-B728-E6B5-B82F887A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556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5801-2C62-0508-4646-0305B752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</a:t>
            </a:r>
            <a:r>
              <a:rPr lang="en-CA" sz="3200" b="1" dirty="0" err="1"/>
              <a:t>RegTech</a:t>
            </a:r>
            <a:r>
              <a:rPr lang="en-CA" sz="3200" b="1" dirty="0"/>
              <a:t> — Audit &amp;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4FCDB-D4DF-69D6-E1D8-A9BB59674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an internal auditor reviewing an AI-based credit decisioning system.</a:t>
            </a:r>
          </a:p>
          <a:p>
            <a:r>
              <a:rPr lang="en-CA" sz="2000" dirty="0"/>
              <a:t>Create an audit program covering:</a:t>
            </a:r>
          </a:p>
          <a:p>
            <a:pPr lvl="1"/>
            <a:r>
              <a:rPr lang="en-CA" sz="1600" dirty="0"/>
              <a:t>1. Model governance (inventory, ownership, approval process)</a:t>
            </a:r>
          </a:p>
          <a:p>
            <a:pPr lvl="1"/>
            <a:r>
              <a:rPr lang="en-CA" sz="1600" dirty="0"/>
              <a:t>2. Data quality and lineage (source, transformations, freshness)</a:t>
            </a:r>
          </a:p>
          <a:p>
            <a:pPr lvl="1"/>
            <a:r>
              <a:rPr lang="en-CA" sz="1600" dirty="0"/>
              <a:t>3. Model performance monitoring (drift, accuracy, fairness metrics)</a:t>
            </a:r>
          </a:p>
          <a:p>
            <a:pPr lvl="1"/>
            <a:r>
              <a:rPr lang="en-CA" sz="1600" dirty="0"/>
              <a:t>4. Explainability and documentation (model cards, SHAP values, LIME)</a:t>
            </a:r>
          </a:p>
          <a:p>
            <a:pPr lvl="1"/>
            <a:r>
              <a:rPr lang="en-CA" sz="1600" dirty="0"/>
              <a:t>5. Change management (version control, testing, rollback)</a:t>
            </a:r>
          </a:p>
          <a:p>
            <a:pPr lvl="1"/>
            <a:r>
              <a:rPr lang="en-CA" sz="1600" dirty="0"/>
              <a:t>6. Regulatory compliance (fair lending, GDPR, model risk management SR 11-7)</a:t>
            </a:r>
          </a:p>
          <a:p>
            <a:pPr lvl="1"/>
            <a:r>
              <a:rPr lang="en-CA" sz="1600" dirty="0"/>
              <a:t>7. Findings template with severity ratings</a:t>
            </a:r>
          </a:p>
          <a:p>
            <a:br>
              <a:rPr lang="en-CA" sz="1600" dirty="0"/>
            </a:br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EA53C-ED46-5A2D-84C9-4897974C9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644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866E-7E1E-8ADF-F706-9B865384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Financial Analysis — Financial Statement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5700-7531-A41C-E35D-392F9A1A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a sell-side equity analyst. Analyze the following financial data for Company X:</a:t>
            </a:r>
          </a:p>
          <a:p>
            <a:pPr lvl="1"/>
            <a:r>
              <a:rPr lang="en-CA" sz="1600" dirty="0"/>
              <a:t>[paste income statement, balance sheet, cash flow summary]</a:t>
            </a:r>
            <a:endParaRPr lang="en-CA" sz="2000" dirty="0"/>
          </a:p>
          <a:p>
            <a:r>
              <a:rPr lang="en-CA" sz="2000" dirty="0"/>
              <a:t>Provide:</a:t>
            </a:r>
          </a:p>
          <a:p>
            <a:pPr lvl="1"/>
            <a:r>
              <a:rPr lang="en-CA" sz="1600" dirty="0"/>
              <a:t>1. Common-size income statement analysis (trends over 3 years)</a:t>
            </a:r>
          </a:p>
          <a:p>
            <a:pPr lvl="1"/>
            <a:r>
              <a:rPr lang="en-CA" sz="1600" dirty="0"/>
              <a:t>2. Key ratio analysis: profitability, liquidity, leverage, efficiency</a:t>
            </a:r>
          </a:p>
          <a:p>
            <a:pPr lvl="1"/>
            <a:r>
              <a:rPr lang="en-CA" sz="1600" dirty="0"/>
              <a:t>3. DuPont analysis (ROE decomposition)</a:t>
            </a:r>
          </a:p>
          <a:p>
            <a:pPr lvl="1"/>
            <a:r>
              <a:rPr lang="en-CA" sz="1600" dirty="0"/>
              <a:t>4. Cash flow quality assessment (CFO/NI ratio, free cash flow)</a:t>
            </a:r>
          </a:p>
          <a:p>
            <a:pPr lvl="1"/>
            <a:r>
              <a:rPr lang="en-CA" sz="1600" dirty="0"/>
              <a:t>5. Red flags (revenue recognition, off-balance sheet items, related-party transactions)</a:t>
            </a:r>
          </a:p>
          <a:p>
            <a:pPr lvl="1"/>
            <a:r>
              <a:rPr lang="en-CA" sz="1600" dirty="0"/>
              <a:t>6. Comparison to industry peers (if data available)</a:t>
            </a:r>
          </a:p>
          <a:p>
            <a:pPr lvl="1"/>
            <a:r>
              <a:rPr lang="en-CA" sz="1600" dirty="0"/>
              <a:t>7. Credit rating implication (investment grade vs. speculative)</a:t>
            </a:r>
          </a:p>
          <a:p>
            <a:pPr lvl="1"/>
            <a:r>
              <a:rPr lang="en-CA" sz="1600" dirty="0"/>
              <a:t>8. A one-paragraph investment thesis (bull and bear case)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F5BE0-D4BF-C4E8-A835-97377F8E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3866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4764C-DC76-2468-9E42-06A524D1F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Financial Analysis — Scenario &amp;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83B2B-E96D-80D7-7E37-A1C84E881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648200"/>
          </a:xfrm>
        </p:spPr>
        <p:txBody>
          <a:bodyPr/>
          <a:lstStyle/>
          <a:p>
            <a:r>
              <a:rPr lang="en-CA" sz="2000" b="1" dirty="0"/>
              <a:t>Prompt:</a:t>
            </a:r>
          </a:p>
          <a:p>
            <a:pPr lvl="1"/>
            <a:r>
              <a:rPr lang="en-CA" sz="1600" dirty="0"/>
              <a:t>Build a scenario analysis for a commercial real estate lender:</a:t>
            </a:r>
          </a:p>
          <a:p>
            <a:pPr lvl="1"/>
            <a:r>
              <a:rPr lang="en-CA" sz="1600" dirty="0"/>
              <a:t>Base case: Office building, 90% occupancy, $50/sq ft rent, 5% cap rate</a:t>
            </a:r>
            <a:endParaRPr lang="en-CA" sz="2000" dirty="0"/>
          </a:p>
          <a:p>
            <a:r>
              <a:rPr lang="en-CA" sz="2000" dirty="0"/>
              <a:t>Scenarios:</a:t>
            </a:r>
          </a:p>
          <a:p>
            <a:pPr lvl="1"/>
            <a:r>
              <a:rPr lang="en-CA" sz="1600" dirty="0"/>
              <a:t>1. Mild recession: occupancy drops to 80%, rent -10%</a:t>
            </a:r>
          </a:p>
          <a:p>
            <a:pPr lvl="1"/>
            <a:r>
              <a:rPr lang="en-CA" sz="1600" dirty="0"/>
              <a:t>2. Severe recession: occupancy 65%, rent -25%, cap rate +150bps</a:t>
            </a:r>
          </a:p>
          <a:p>
            <a:pPr lvl="1"/>
            <a:r>
              <a:rPr lang="en-CA" sz="1600" dirty="0"/>
              <a:t>3. Remote work permanent: occupancy 55%, rent -30%, repositioning costs</a:t>
            </a:r>
          </a:p>
          <a:p>
            <a:pPr lvl="1"/>
            <a:r>
              <a:rPr lang="en-CA" sz="1600" dirty="0"/>
              <a:t>4. Recovery: occupancy returns to 85% over 3 years</a:t>
            </a:r>
            <a:endParaRPr lang="en-CA" sz="2000" dirty="0"/>
          </a:p>
          <a:p>
            <a:r>
              <a:rPr lang="en-CA" sz="2000" dirty="0"/>
              <a:t>For each scenario:</a:t>
            </a:r>
          </a:p>
          <a:p>
            <a:pPr lvl="1"/>
            <a:r>
              <a:rPr lang="en-CA" sz="1600" dirty="0"/>
              <a:t>- NOI impact</a:t>
            </a:r>
          </a:p>
          <a:p>
            <a:pPr lvl="1"/>
            <a:r>
              <a:rPr lang="en-CA" sz="1600" dirty="0"/>
              <a:t>- DSCR (debt service coverage ratio)</a:t>
            </a:r>
          </a:p>
          <a:p>
            <a:pPr lvl="1"/>
            <a:r>
              <a:rPr lang="en-CA" sz="1600" dirty="0"/>
              <a:t>- LTV evolution</a:t>
            </a:r>
          </a:p>
          <a:p>
            <a:pPr lvl="1"/>
            <a:r>
              <a:rPr lang="en-CA" sz="1600" dirty="0"/>
              <a:t>- Probability-weighted expected loss</a:t>
            </a:r>
          </a:p>
          <a:p>
            <a:pPr lvl="1"/>
            <a:r>
              <a:rPr lang="en-CA" sz="1600" dirty="0"/>
              <a:t>- Recommended loan modification (if any)</a:t>
            </a:r>
          </a:p>
          <a:p>
            <a:br>
              <a:rPr lang="en-CA" sz="1600" dirty="0"/>
            </a:br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4F24-0173-0528-B345-CB49A530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34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A12D-2D00-56FD-AA7E-A81CC0B4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M&amp;A &amp; Due Diligence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DB3AC-0C55-3C34-2927-25C63E079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800600"/>
          </a:xfrm>
        </p:spPr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You are conducting buy-side due diligence for the acquisition of a fintech startup.</a:t>
            </a:r>
          </a:p>
          <a:p>
            <a:r>
              <a:rPr lang="en-CA" sz="2000" dirty="0"/>
              <a:t>Provide:</a:t>
            </a:r>
          </a:p>
          <a:p>
            <a:pPr lvl="1"/>
            <a:r>
              <a:rPr lang="en-CA" sz="1600" dirty="0"/>
              <a:t>1. Financial due diligence checklist (revenue quality, churn, CAC/LTV, runway)</a:t>
            </a:r>
          </a:p>
          <a:p>
            <a:pPr lvl="1"/>
            <a:r>
              <a:rPr lang="en-CA" sz="1600" dirty="0"/>
              <a:t>2. Technical due diligence checklist (scalability, security, IP, tech debt)</a:t>
            </a:r>
          </a:p>
          <a:p>
            <a:pPr lvl="1"/>
            <a:r>
              <a:rPr lang="en-CA" sz="1600" dirty="0"/>
              <a:t>3. Regulatory due diligence (licenses, compliance history, pending actions)</a:t>
            </a:r>
          </a:p>
          <a:p>
            <a:pPr lvl="1"/>
            <a:r>
              <a:rPr lang="en-CA" sz="1600" dirty="0"/>
              <a:t>4. Synergy analysis (cost savings, revenue enhancement, cross-sell)</a:t>
            </a:r>
          </a:p>
          <a:p>
            <a:pPr lvl="1"/>
            <a:r>
              <a:rPr lang="en-CA" sz="1600" dirty="0"/>
              <a:t>5. Valuation methodology (DCF, comparable companies, precedent transactions)</a:t>
            </a:r>
          </a:p>
          <a:p>
            <a:pPr lvl="1"/>
            <a:r>
              <a:rPr lang="en-CA" sz="1600" dirty="0"/>
              <a:t>6. Risk factors and mitigation (integration, talent retention, cultural fit)</a:t>
            </a:r>
          </a:p>
          <a:p>
            <a:pPr lvl="1"/>
            <a:r>
              <a:rPr lang="en-CA" sz="1600" dirty="0"/>
              <a:t>7. 100-day post-close integration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9C8BF-6B4E-FC2B-BF87-4D889BFE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8079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DB6A-F7EF-C4E5-CE4C-6BF6D26E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Building Your AI-Assisted Financial Workflow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082B7-9E9E-AFF9-6E40-FC50CB00D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800600"/>
          </a:xfrm>
        </p:spPr>
        <p:txBody>
          <a:bodyPr/>
          <a:lstStyle/>
          <a:p>
            <a:r>
              <a:rPr lang="en-CA" sz="1600" dirty="0"/>
              <a:t>Morning:</a:t>
            </a:r>
          </a:p>
          <a:p>
            <a:r>
              <a:rPr lang="en-CA" sz="1600" dirty="0"/>
              <a:t>- AI-generated market summary (overnight news, futures, FX, rates)</a:t>
            </a:r>
          </a:p>
          <a:p>
            <a:r>
              <a:rPr lang="en-CA" sz="1600" dirty="0"/>
              <a:t>- AI analysis of portfolio positions (gainers/losers, risk alerts)</a:t>
            </a:r>
          </a:p>
          <a:p>
            <a:r>
              <a:rPr lang="en-CA" sz="1600" dirty="0"/>
              <a:t>- AI-drafted client communication updates</a:t>
            </a:r>
          </a:p>
          <a:p>
            <a:r>
              <a:rPr lang="en-CA" sz="1600" dirty="0"/>
              <a:t>Midday:</a:t>
            </a:r>
          </a:p>
          <a:p>
            <a:r>
              <a:rPr lang="en-CA" sz="1600" dirty="0"/>
              <a:t>- AI-assisted financial modeling (sensitivity tables, scenario analysis)</a:t>
            </a:r>
          </a:p>
          <a:p>
            <a:r>
              <a:rPr lang="en-CA" sz="1600" dirty="0"/>
              <a:t>- AI review of regulatory filings for peer companies</a:t>
            </a:r>
          </a:p>
          <a:p>
            <a:r>
              <a:rPr lang="en-CA" sz="1600" dirty="0"/>
              <a:t>- AI-generated talking points for client calls</a:t>
            </a:r>
          </a:p>
          <a:p>
            <a:r>
              <a:rPr lang="en-CA" sz="1600" dirty="0"/>
              <a:t>Afternoon:</a:t>
            </a:r>
          </a:p>
          <a:p>
            <a:r>
              <a:rPr lang="en-CA" sz="1600" dirty="0"/>
              <a:t>- AI compliance check on client advice documentation</a:t>
            </a:r>
          </a:p>
          <a:p>
            <a:r>
              <a:rPr lang="en-CA" sz="1600" dirty="0"/>
              <a:t>- AI-assisted research synthesis (earnings calls, analyst notes)</a:t>
            </a:r>
          </a:p>
          <a:p>
            <a:r>
              <a:rPr lang="en-CA" sz="1600" dirty="0"/>
              <a:t>- AI-generated end-of-day risk report</a:t>
            </a:r>
          </a:p>
          <a:p>
            <a:r>
              <a:rPr lang="en-CA" sz="1600" dirty="0"/>
              <a:t>Weekly:</a:t>
            </a:r>
          </a:p>
          <a:p>
            <a:r>
              <a:rPr lang="en-CA" sz="1600" dirty="0"/>
              <a:t>- AI portfolio attribution analysis</a:t>
            </a:r>
          </a:p>
          <a:p>
            <a:r>
              <a:rPr lang="en-CA" sz="1600" dirty="0"/>
              <a:t>- AI-driven idea generation (screening, thematic research)</a:t>
            </a:r>
          </a:p>
          <a:p>
            <a:r>
              <a:rPr lang="en-CA" sz="1600" dirty="0"/>
              <a:t>- AI-assisted report drafting with human final review</a:t>
            </a:r>
          </a:p>
          <a:p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B99C3-36FB-F086-435F-43B2DAD4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1053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83C07-1AE2-E153-41B6-3A7DD6E3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Library for Financial Services - 1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6AE9B-BB12-A767-0FF9-09FA460BD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## Template: Credit Memo</a:t>
            </a:r>
          </a:p>
          <a:p>
            <a:pPr lvl="1"/>
            <a:r>
              <a:rPr lang="en-CA" sz="1800" dirty="0"/>
              <a:t>Act as a [senior credit officer] at a [bank type].</a:t>
            </a:r>
          </a:p>
          <a:p>
            <a:pPr lvl="1"/>
            <a:r>
              <a:rPr lang="en-CA" sz="1800" dirty="0"/>
              <a:t>Analyze this [loan type] request: [details]</a:t>
            </a:r>
          </a:p>
          <a:p>
            <a:pPr lvl="1"/>
            <a:r>
              <a:rPr lang="en-CA" sz="1800" dirty="0"/>
              <a:t>Provide: risk rating, recommended structure, covenants, conditions.</a:t>
            </a:r>
          </a:p>
          <a:p>
            <a:pPr lvl="1"/>
            <a:r>
              <a:rPr lang="en-CA" sz="1800" dirty="0"/>
              <a:t>Compliance: Ensure ECOA/fair lending language.</a:t>
            </a:r>
          </a:p>
          <a:p>
            <a:r>
              <a:rPr lang="en-CA" sz="2400" dirty="0"/>
              <a:t>## Template: Investment Thesis</a:t>
            </a:r>
          </a:p>
          <a:p>
            <a:pPr lvl="1"/>
            <a:r>
              <a:rPr lang="en-CA" sz="1800" dirty="0"/>
              <a:t>Act as a [growth/value/quant] analyst.</a:t>
            </a:r>
          </a:p>
          <a:p>
            <a:pPr lvl="1"/>
            <a:r>
              <a:rPr lang="en-CA" sz="1800" dirty="0"/>
              <a:t>Analyze [ticker]: valuation, catalysts, risks, price target.</a:t>
            </a:r>
          </a:p>
          <a:p>
            <a:pPr lvl="1"/>
            <a:r>
              <a:rPr lang="en-CA" sz="1800" dirty="0"/>
              <a:t>Method: [DCF/comps/sum-of-parts]</a:t>
            </a:r>
          </a:p>
          <a:p>
            <a:pPr lvl="1"/>
            <a:r>
              <a:rPr lang="en-CA" sz="1800" dirty="0"/>
              <a:t>Include: Bull case, bear case, base case with probabilities.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9C388-4B8B-AEAA-D7BF-46D1732BE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589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CB4C9-A65D-4E13-6809-230D13B2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CA" sz="3600" b="1" dirty="0">
                <a:latin typeface="-apple-system"/>
              </a:rPr>
              <a:t>The AI Revolution in Financial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E7128-5399-F0AE-58E2-B43366534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5A1136F-943A-4382-BD4B-FBFE3A1DB6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7108550"/>
              </p:ext>
            </p:extLst>
          </p:nvPr>
        </p:nvGraphicFramePr>
        <p:xfrm>
          <a:off x="580771" y="2281694"/>
          <a:ext cx="8001000" cy="4310380"/>
        </p:xfrm>
        <a:graphic>
          <a:graphicData uri="http://schemas.openxmlformats.org/drawingml/2006/table">
            <a:tbl>
              <a:tblPr/>
              <a:tblGrid>
                <a:gridCol w="2195957">
                  <a:extLst>
                    <a:ext uri="{9D8B030D-6E8A-4147-A177-3AD203B41FA5}">
                      <a16:colId xmlns:a16="http://schemas.microsoft.com/office/drawing/2014/main" val="162296538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478818097"/>
                    </a:ext>
                  </a:extLst>
                </a:gridCol>
                <a:gridCol w="2376043">
                  <a:extLst>
                    <a:ext uri="{9D8B030D-6E8A-4147-A177-3AD203B41FA5}">
                      <a16:colId xmlns:a16="http://schemas.microsoft.com/office/drawing/2014/main" val="271310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dirty="0">
                          <a:effectLst/>
                          <a:latin typeface="inherit"/>
                        </a:rPr>
                        <a:t>Domain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0B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2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3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dirty="0">
                          <a:effectLst/>
                          <a:latin typeface="inherit"/>
                        </a:rPr>
                        <a:t>AI Application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0B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10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0B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0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Impact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10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10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0E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991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Retail Banking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0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3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3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Chatbots, personalized offers, credit scoring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0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0E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0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24/7 service, faster decisions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0E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0E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0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488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Investment Banking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3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3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Algorithmic trading, M&amp;A analysis, due diligence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0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0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Speed, pattern detection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0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0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498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Insurance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0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3F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5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Automated underwriting, claims processing, pricing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0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0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1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dirty="0">
                          <a:effectLst/>
                          <a:latin typeface="inherit"/>
                        </a:rPr>
                        <a:t>Efficiency, accuracy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0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2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529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Wealth Management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1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5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4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dirty="0">
                          <a:effectLst/>
                          <a:latin typeface="inherit"/>
                        </a:rPr>
                        <a:t>Robo-advisors, portfolio optimization, tax planning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1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2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13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1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Democratization of advice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2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22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18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6833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Risk Management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1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4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53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Stress testing, scenario analysis, early warning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1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18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1C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1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Proactive risk mitigation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18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18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967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Compliance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1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53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63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AML monitoring, regulatory reporting, audit trails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1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15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17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Cost reduction, accuracy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308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>
                          <a:effectLst/>
                          <a:latin typeface="inherit"/>
                        </a:rPr>
                        <a:t>Fraud Detection</a:t>
                      </a:r>
                      <a:endParaRPr lang="en-CA" sz="16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17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63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>
                          <a:effectLst/>
                          <a:latin typeface="inherit"/>
                        </a:rPr>
                        <a:t>Real-time transaction monitoring, anomaly detection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17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17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dirty="0">
                          <a:effectLst/>
                          <a:latin typeface="inherit"/>
                        </a:rPr>
                        <a:t>Billions saved annually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21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60938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49299BD-F818-45AF-FBB0-7F11A85D94BC}"/>
              </a:ext>
            </a:extLst>
          </p:cNvPr>
          <p:cNvSpPr txBox="1"/>
          <p:nvPr/>
        </p:nvSpPr>
        <p:spPr>
          <a:xfrm>
            <a:off x="542354" y="1676400"/>
            <a:ext cx="730624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0" i="0" spc="0" dirty="0">
                <a:effectLst/>
                <a:latin typeface="-apple-system"/>
              </a:rPr>
              <a:t>AI is transforming every corner of finance: </a:t>
            </a:r>
            <a:r>
              <a:rPr lang="en-CA" sz="1800" b="1" i="0" spc="0" dirty="0">
                <a:effectLst/>
                <a:latin typeface="inherit"/>
              </a:rPr>
              <a:t>The global AI in fintech market is projected to exceed $50 billion by 2030.</a:t>
            </a:r>
            <a:endParaRPr lang="en-CA" sz="18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419788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807F-8123-062E-13ED-FCC6E0CB1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/>
              <a:t>Prompt Library for Financial Services - 2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7FBA-A6D7-65A5-7F4D-1DB86B0C4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## Template: Regulatory Memo</a:t>
            </a:r>
          </a:p>
          <a:p>
            <a:pPr lvl="1"/>
            <a:r>
              <a:rPr lang="en-CA" sz="1800" dirty="0"/>
              <a:t>Act as a [compliance officer].</a:t>
            </a:r>
          </a:p>
          <a:p>
            <a:pPr lvl="1"/>
            <a:r>
              <a:rPr lang="en-CA" sz="1800" dirty="0"/>
              <a:t>Review [product/practice] for compliance with [regulation].</a:t>
            </a:r>
          </a:p>
          <a:p>
            <a:pPr lvl="1"/>
            <a:r>
              <a:rPr lang="en-CA" sz="1800" dirty="0"/>
              <a:t>Identify: gaps, remediation, timeline, responsible party.</a:t>
            </a:r>
          </a:p>
          <a:p>
            <a:pPr lvl="1"/>
            <a:r>
              <a:rPr lang="en-CA" sz="1800" dirty="0"/>
              <a:t>Format: Executive summary + detailed findings + action plan.</a:t>
            </a:r>
          </a:p>
          <a:p>
            <a:r>
              <a:rPr lang="en-CA" sz="2400" dirty="0"/>
              <a:t>## Template: Client Communication</a:t>
            </a:r>
          </a:p>
          <a:p>
            <a:pPr lvl="1"/>
            <a:r>
              <a:rPr lang="en-CA" sz="1800" dirty="0"/>
              <a:t>Act as a [financial advisor/relationship manager].</a:t>
            </a:r>
          </a:p>
          <a:p>
            <a:pPr lvl="1"/>
            <a:r>
              <a:rPr lang="en-CA" sz="1800" dirty="0"/>
              <a:t>Draft a [email/letter/presentation] to [client type] about [topic].</a:t>
            </a:r>
          </a:p>
          <a:p>
            <a:pPr lvl="1"/>
            <a:r>
              <a:rPr lang="en-CA" sz="1800" dirty="0"/>
              <a:t>Tone: [professional/empathetic/urgent/educational]</a:t>
            </a:r>
          </a:p>
          <a:p>
            <a:pPr lvl="1"/>
            <a:r>
              <a:rPr lang="en-CA" sz="1800" dirty="0"/>
              <a:t>Include: required disclosures, next steps, contact info.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06964-E30F-4B25-4698-082806B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4789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9E69-EA29-4797-8F8B-694CB600B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Critical Thinking — When AI Fails in Finance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5953C-F6D0-FF35-E79D-BA67CA1A0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AI commonly fails in financial contexts:</a:t>
            </a:r>
            <a:endParaRPr lang="en-CA" sz="1800" dirty="0"/>
          </a:p>
          <a:p>
            <a:pPr lvl="1"/>
            <a:r>
              <a:rPr lang="en-CA" sz="1400" b="1" dirty="0"/>
              <a:t>Hallucinated data:</a:t>
            </a:r>
            <a:r>
              <a:rPr lang="en-CA" sz="1400" dirty="0"/>
              <a:t> Inventing financial metrics, fake ticker symbols, non-existent regulations</a:t>
            </a:r>
          </a:p>
          <a:p>
            <a:pPr lvl="1"/>
            <a:r>
              <a:rPr lang="en-CA" sz="1400" b="1" dirty="0"/>
              <a:t>Outdated information:</a:t>
            </a:r>
            <a:r>
              <a:rPr lang="en-CA" sz="1400" dirty="0"/>
              <a:t> Training data cutoff means missing recent market events or rule changes</a:t>
            </a:r>
          </a:p>
          <a:p>
            <a:pPr lvl="1"/>
            <a:r>
              <a:rPr lang="en-CA" sz="1400" b="1" dirty="0"/>
              <a:t>Overconfidence in prediction:</a:t>
            </a:r>
            <a:r>
              <a:rPr lang="en-CA" sz="1400" dirty="0"/>
              <a:t> AI cannot predict markets; it can only analyze historical patterns</a:t>
            </a:r>
          </a:p>
          <a:p>
            <a:pPr lvl="1"/>
            <a:r>
              <a:rPr lang="en-CA" sz="1400" b="1" dirty="0"/>
              <a:t>Regulatory hallucination:</a:t>
            </a:r>
            <a:r>
              <a:rPr lang="en-CA" sz="1400" dirty="0"/>
              <a:t> Citing non-existent SEC rules or misinterpreting GDPR</a:t>
            </a:r>
          </a:p>
          <a:p>
            <a:pPr lvl="1"/>
            <a:r>
              <a:rPr lang="en-CA" sz="1400" b="1" dirty="0"/>
              <a:t>Math errors:</a:t>
            </a:r>
            <a:r>
              <a:rPr lang="en-CA" sz="1400" dirty="0"/>
              <a:t> Compound interest miscalculations, wrong NPV formulas</a:t>
            </a:r>
          </a:p>
          <a:p>
            <a:pPr lvl="1"/>
            <a:r>
              <a:rPr lang="en-CA" sz="1400" b="1" dirty="0"/>
              <a:t>Context blindness:</a:t>
            </a:r>
            <a:r>
              <a:rPr lang="en-CA" sz="1400" dirty="0"/>
              <a:t> Not understanding client-specific constraints (tax bracket, risk tolerance)</a:t>
            </a:r>
          </a:p>
          <a:p>
            <a:pPr lvl="1"/>
            <a:r>
              <a:rPr lang="en-CA" sz="1400" b="1" dirty="0"/>
              <a:t>Liability blindness:</a:t>
            </a:r>
            <a:r>
              <a:rPr lang="en-CA" sz="1400" dirty="0"/>
              <a:t> AI has no fiduciary duty; humans do</a:t>
            </a:r>
          </a:p>
          <a:p>
            <a:r>
              <a:rPr lang="en-CA" sz="1800" b="1" dirty="0"/>
              <a:t>Rule: Never act on AI-generated financial advice without human expert review.</a:t>
            </a:r>
            <a:br>
              <a:rPr lang="en-CA" sz="1800" dirty="0"/>
            </a:br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BBC22-2694-2DED-D1D6-C9B021A12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6195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C357F-8552-E94A-75E8-BE35D87FF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Stop and Verify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79C1-0DFC-4D24-6501-7D58E521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Never trust AI output when:</a:t>
            </a:r>
            <a:endParaRPr lang="en-CA" sz="2000" dirty="0"/>
          </a:p>
          <a:p>
            <a:pPr lvl="1"/>
            <a:r>
              <a:rPr lang="en-CA" sz="1600" dirty="0"/>
              <a:t>It provides specific stock price targets without methodology</a:t>
            </a:r>
          </a:p>
          <a:p>
            <a:pPr lvl="1"/>
            <a:r>
              <a:rPr lang="en-CA" sz="1600" dirty="0"/>
              <a:t>It cites regulations without section numbers</a:t>
            </a:r>
          </a:p>
          <a:p>
            <a:pPr lvl="1"/>
            <a:r>
              <a:rPr lang="en-CA" sz="1600" dirty="0"/>
              <a:t>It recommends specific financial products (this may violate licensing)</a:t>
            </a:r>
          </a:p>
          <a:p>
            <a:pPr lvl="1"/>
            <a:r>
              <a:rPr lang="en-CA" sz="1600" dirty="0"/>
              <a:t>It gives tax advice without knowing your jurisdiction and situation</a:t>
            </a:r>
          </a:p>
          <a:p>
            <a:pPr lvl="1"/>
            <a:r>
              <a:rPr lang="en-CA" sz="1600" dirty="0"/>
              <a:t>It presents a single scenario without sensitivity analysis</a:t>
            </a:r>
          </a:p>
          <a:p>
            <a:pPr lvl="1"/>
            <a:r>
              <a:rPr lang="en-CA" sz="1600" dirty="0"/>
              <a:t>It uses data you cannot verify</a:t>
            </a:r>
          </a:p>
          <a:p>
            <a:pPr lvl="1"/>
            <a:r>
              <a:rPr lang="en-CA" sz="1600" dirty="0"/>
              <a:t>It contradicts your compliance department</a:t>
            </a:r>
          </a:p>
          <a:p>
            <a:r>
              <a:rPr lang="en-CA" sz="2000" b="1" dirty="0"/>
              <a:t>Verification strategy:</a:t>
            </a:r>
            <a:endParaRPr lang="en-CA" sz="2000" dirty="0"/>
          </a:p>
          <a:p>
            <a:pPr lvl="1"/>
            <a:r>
              <a:rPr lang="en-CA" sz="1600" dirty="0"/>
              <a:t>Cross-check with primary sources (SEC filings, regulatory texts)</a:t>
            </a:r>
          </a:p>
          <a:p>
            <a:pPr lvl="1"/>
            <a:r>
              <a:rPr lang="en-CA" sz="1600" dirty="0"/>
              <a:t>Run numbers independently (Excel, Python)</a:t>
            </a:r>
          </a:p>
          <a:p>
            <a:pPr lvl="1"/>
            <a:r>
              <a:rPr lang="en-CA" sz="1600" dirty="0"/>
              <a:t>Have a second human expert review</a:t>
            </a:r>
          </a:p>
          <a:p>
            <a:pPr lvl="1"/>
            <a:r>
              <a:rPr lang="en-CA" sz="1600" dirty="0"/>
              <a:t>Document the AI's role in the decision chain (for audit)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548DF-9C4A-2241-8495-448F1B1D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6340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63AA5-2905-F74F-0E48-88D203E20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Ethics &amp; Bias in Financial AI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ADEAE-5298-02C0-84B5-8A3F339BB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52600"/>
            <a:ext cx="8415338" cy="4724400"/>
          </a:xfrm>
        </p:spPr>
        <p:txBody>
          <a:bodyPr/>
          <a:lstStyle/>
          <a:p>
            <a:r>
              <a:rPr lang="en-CA" sz="2000" b="1" dirty="0"/>
              <a:t>Historical bias encoded in data:</a:t>
            </a:r>
            <a:endParaRPr lang="en-CA" sz="2000" dirty="0"/>
          </a:p>
          <a:p>
            <a:pPr lvl="1"/>
            <a:r>
              <a:rPr lang="en-CA" sz="1600" dirty="0"/>
              <a:t>Mortgage redlining → AI denies loans in minority neighborhoods</a:t>
            </a:r>
          </a:p>
          <a:p>
            <a:pPr lvl="1"/>
            <a:r>
              <a:rPr lang="en-CA" sz="1600" dirty="0"/>
              <a:t>Gender gaps in credit history → women get lower credit limits</a:t>
            </a:r>
          </a:p>
          <a:p>
            <a:pPr lvl="1"/>
            <a:r>
              <a:rPr lang="en-CA" sz="1600" dirty="0"/>
              <a:t>Employment discrimination → income-based models penalize protected classes</a:t>
            </a:r>
          </a:p>
          <a:p>
            <a:r>
              <a:rPr lang="en-CA" sz="2000" b="1" dirty="0"/>
              <a:t>Mitigation strategies:</a:t>
            </a:r>
            <a:endParaRPr lang="en-CA" sz="2000" dirty="0"/>
          </a:p>
          <a:p>
            <a:pPr lvl="1"/>
            <a:r>
              <a:rPr lang="en-CA" sz="1600" b="1" dirty="0"/>
              <a:t>Fairness metrics:</a:t>
            </a:r>
            <a:r>
              <a:rPr lang="en-CA" sz="1600" dirty="0"/>
              <a:t> Demographic parity, equalized odds, calibration</a:t>
            </a:r>
          </a:p>
          <a:p>
            <a:pPr lvl="1"/>
            <a:r>
              <a:rPr lang="en-CA" sz="1600" b="1" dirty="0"/>
              <a:t>Adversarial debiasing:</a:t>
            </a:r>
            <a:r>
              <a:rPr lang="en-CA" sz="1600" dirty="0"/>
              <a:t> Train models to be insensitive to protected attributes</a:t>
            </a:r>
          </a:p>
          <a:p>
            <a:pPr lvl="1"/>
            <a:r>
              <a:rPr lang="en-CA" sz="1600" b="1" dirty="0"/>
              <a:t>Human-in-the-loop:</a:t>
            </a:r>
            <a:r>
              <a:rPr lang="en-CA" sz="1600" dirty="0"/>
              <a:t> Final decisions made by people, not algorithms</a:t>
            </a:r>
          </a:p>
          <a:p>
            <a:pPr lvl="1"/>
            <a:r>
              <a:rPr lang="en-CA" sz="1600" b="1" dirty="0"/>
              <a:t>Regular audits:</a:t>
            </a:r>
            <a:r>
              <a:rPr lang="en-CA" sz="1600" dirty="0"/>
              <a:t> Disparate impact analysis across protected classes</a:t>
            </a:r>
          </a:p>
          <a:p>
            <a:pPr lvl="1"/>
            <a:r>
              <a:rPr lang="en-CA" sz="1600" b="1" dirty="0"/>
              <a:t>Transparency:</a:t>
            </a:r>
            <a:r>
              <a:rPr lang="en-CA" sz="1600" dirty="0"/>
              <a:t> Model cards documenting training data, performance, and limitations</a:t>
            </a:r>
          </a:p>
          <a:p>
            <a:pPr lvl="1"/>
            <a:r>
              <a:rPr lang="en-CA" sz="1600" b="1" dirty="0"/>
              <a:t>Regulatory driver:</a:t>
            </a:r>
            <a:r>
              <a:rPr lang="en-CA" sz="1600" dirty="0"/>
              <a:t> EU AI Act classifies credit scoring as "high-risk" requiring strict governance.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C6EE7-312F-CDAB-1224-8CD7326F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4984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BAE09-726D-1630-9710-FF2C56D76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Regulatory Landscape</a:t>
            </a:r>
            <a:endParaRPr lang="en-CA" sz="32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F0DE986-45F4-E847-638E-9FA784E4EF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234262"/>
              </p:ext>
            </p:extLst>
          </p:nvPr>
        </p:nvGraphicFramePr>
        <p:xfrm>
          <a:off x="381000" y="1674088"/>
          <a:ext cx="8534400" cy="5033824"/>
        </p:xfrm>
        <a:graphic>
          <a:graphicData uri="http://schemas.openxmlformats.org/drawingml/2006/table">
            <a:tbl>
              <a:tblPr/>
              <a:tblGrid>
                <a:gridCol w="1803158">
                  <a:extLst>
                    <a:ext uri="{9D8B030D-6E8A-4147-A177-3AD203B41FA5}">
                      <a16:colId xmlns:a16="http://schemas.microsoft.com/office/drawing/2014/main" val="3414812519"/>
                    </a:ext>
                  </a:extLst>
                </a:gridCol>
                <a:gridCol w="2043612">
                  <a:extLst>
                    <a:ext uri="{9D8B030D-6E8A-4147-A177-3AD203B41FA5}">
                      <a16:colId xmlns:a16="http://schemas.microsoft.com/office/drawing/2014/main" val="1990592512"/>
                    </a:ext>
                  </a:extLst>
                </a:gridCol>
                <a:gridCol w="4687630">
                  <a:extLst>
                    <a:ext uri="{9D8B030D-6E8A-4147-A177-3AD203B41FA5}">
                      <a16:colId xmlns:a16="http://schemas.microsoft.com/office/drawing/2014/main" val="2629840031"/>
                    </a:ext>
                  </a:extLst>
                </a:gridCol>
              </a:tblGrid>
              <a:tr h="327314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Regulation</a:t>
                      </a: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60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D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DB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Jurisdiction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60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70C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AI Relevance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70C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70CC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907716"/>
                  </a:ext>
                </a:extLst>
              </a:tr>
              <a:tr h="739486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EU AI Act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C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B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F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European Union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C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High-risk systems (credit, insurance) need conformity assessments, human oversight, transparency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CA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80882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GDPR</a:t>
                      </a:r>
                      <a:endParaRPr lang="en-CA" sz="2000" dirty="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5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F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0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EU / Global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5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D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D4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Automated decision-making rights (Art. 22), data minimization, explainability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D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C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19001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SEC Climate Disclosure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0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FE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USA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C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C6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D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Public companies must disclose climate risks; AI helps analyze but must be auditable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60C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C7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D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50989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SR 11-7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A0D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FE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1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USA (Fed/OCC)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A0D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D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D2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Model Risk Management — governs AI models in banking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C0D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D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C9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75176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ECOA / FCRA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9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12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1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USA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9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A0C9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CD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Fair lending and credit reporting; AI decisions must be explainable and non-discriminatory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A0C9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A0C9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456479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FINRA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4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1D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2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USA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4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2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C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AI in brokerage — suitability, supervision, record-keeping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2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2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23748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FATF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96982" marR="96982" marT="60614" marB="60614">
                    <a:lnL>
                      <a:noFill/>
                    </a:lnL>
                    <a:lnR w="4229" cap="flat" cmpd="sng" algn="ctr">
                      <a:solidFill>
                        <a:srgbClr val="20C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25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Global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20C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E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AML/CFT standards; AI transaction monitoring must meet these</a:t>
                      </a:r>
                    </a:p>
                  </a:txBody>
                  <a:tcPr marL="96982" marR="96982" marT="60614" marB="60614">
                    <a:lnL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C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29768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88792-2756-9202-4D5E-332C7C5FB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0723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BC069-F01A-6381-48D4-C7471A222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Case Study Analysis (10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53A2E-01E3-66ED-AFCE-9D78BC41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69" y="1789182"/>
            <a:ext cx="7053262" cy="4419600"/>
          </a:xfrm>
        </p:spPr>
        <p:txBody>
          <a:bodyPr/>
          <a:lstStyle/>
          <a:p>
            <a:r>
              <a:rPr lang="en-CA" sz="2400" b="1" dirty="0"/>
              <a:t>Scenario:</a:t>
            </a:r>
            <a:r>
              <a:rPr lang="en-CA" sz="2400" dirty="0"/>
              <a:t> A regional bank wants to deploy an AI chatbot for mortgage applications.</a:t>
            </a:r>
          </a:p>
          <a:p>
            <a:r>
              <a:rPr lang="en-CA" sz="2400" b="1" dirty="0"/>
              <a:t>In groups, address:</a:t>
            </a:r>
            <a:endParaRPr lang="en-CA" sz="2400" dirty="0"/>
          </a:p>
          <a:p>
            <a:pPr lvl="1"/>
            <a:r>
              <a:rPr lang="en-CA" sz="1800" dirty="0"/>
              <a:t>What are the 3 biggest benefits?</a:t>
            </a:r>
          </a:p>
          <a:p>
            <a:pPr lvl="1"/>
            <a:r>
              <a:rPr lang="en-CA" sz="1800" dirty="0"/>
              <a:t>What are the 3 biggest risks?</a:t>
            </a:r>
          </a:p>
          <a:p>
            <a:pPr lvl="1"/>
            <a:r>
              <a:rPr lang="en-CA" sz="1800" dirty="0"/>
              <a:t>What regulatory requirements apply?</a:t>
            </a:r>
          </a:p>
          <a:p>
            <a:pPr lvl="1"/>
            <a:r>
              <a:rPr lang="en-CA" sz="1800" dirty="0"/>
              <a:t>How would you design the human handoff?</a:t>
            </a:r>
          </a:p>
          <a:p>
            <a:pPr lvl="1"/>
            <a:r>
              <a:rPr lang="en-CA" sz="1800" dirty="0"/>
              <a:t>Write the prompt for the chatbot's adverse action notice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90565-E2EA-0845-663F-1029A16E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588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B9822-9312-F553-31BE-0F43169E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Build a Financial Memo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03045-F0C1-74DC-E5B8-E2F822F98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Task:</a:t>
            </a:r>
            <a:r>
              <a:rPr lang="en-CA" sz="2400" dirty="0"/>
              <a:t> Use AI to draft a one-page investment memo.</a:t>
            </a:r>
          </a:p>
          <a:p>
            <a:r>
              <a:rPr lang="en-CA" sz="2400" b="1" dirty="0"/>
              <a:t>Choose one:</a:t>
            </a:r>
            <a:endParaRPr lang="en-CA" sz="2400" dirty="0"/>
          </a:p>
          <a:p>
            <a:pPr lvl="1"/>
            <a:r>
              <a:rPr lang="en-CA" sz="1800" dirty="0"/>
              <a:t>A. Credit memo for a small business loan</a:t>
            </a:r>
          </a:p>
          <a:p>
            <a:pPr lvl="1"/>
            <a:r>
              <a:rPr lang="en-CA" sz="1800" dirty="0"/>
              <a:t>B. Equity research note on a public company</a:t>
            </a:r>
          </a:p>
          <a:p>
            <a:pPr lvl="1"/>
            <a:r>
              <a:rPr lang="en-CA" sz="1800" dirty="0"/>
              <a:t>C. Compliance memo on a new product launch</a:t>
            </a:r>
          </a:p>
          <a:p>
            <a:r>
              <a:rPr lang="en-CA" sz="2400" b="1" dirty="0"/>
              <a:t>Steps:</a:t>
            </a:r>
            <a:endParaRPr lang="en-CA" sz="2400" dirty="0"/>
          </a:p>
          <a:p>
            <a:pPr lvl="1"/>
            <a:r>
              <a:rPr lang="en-CA" sz="1800" dirty="0"/>
              <a:t>Write your prompt (use the templates from Slide 32)</a:t>
            </a:r>
          </a:p>
          <a:p>
            <a:pPr lvl="1"/>
            <a:r>
              <a:rPr lang="en-CA" sz="1800" dirty="0"/>
              <a:t>Generate the memo</a:t>
            </a:r>
          </a:p>
          <a:p>
            <a:pPr lvl="1"/>
            <a:r>
              <a:rPr lang="en-CA" sz="1800" dirty="0"/>
              <a:t>Identify ONE claim that needs independent verification</a:t>
            </a:r>
          </a:p>
          <a:p>
            <a:pPr lvl="1"/>
            <a:r>
              <a:rPr lang="en-CA" sz="1800" dirty="0"/>
              <a:t>Add the required disclaimer</a:t>
            </a:r>
          </a:p>
          <a:p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DEDB5-2EC9-CD85-189D-3A8439BF3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0880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F67C-CAFD-7779-91B8-C796164B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Key Takeaways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FD709-B071-BF4E-80FE-E723C5AC1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1800" b="1" dirty="0"/>
              <a:t>AI is a powerful assistant, not a replacement for financial expertise.</a:t>
            </a:r>
            <a:r>
              <a:rPr lang="en-CA" sz="1800" dirty="0"/>
              <a:t> Judgment, ethics, and relationships remain human.</a:t>
            </a:r>
          </a:p>
          <a:p>
            <a:pPr lvl="0"/>
            <a:r>
              <a:rPr lang="en-CA" sz="1800" b="1" dirty="0"/>
              <a:t>Prompt specificity is everything.</a:t>
            </a:r>
            <a:r>
              <a:rPr lang="en-CA" sz="1800" dirty="0"/>
              <a:t> Financial contexts demand precise roles, methods, parameters, and constraints.</a:t>
            </a:r>
          </a:p>
          <a:p>
            <a:pPr lvl="0"/>
            <a:r>
              <a:rPr lang="en-CA" sz="1800" b="1" dirty="0"/>
              <a:t>Always verify AI outputs.</a:t>
            </a:r>
            <a:r>
              <a:rPr lang="en-CA" sz="1800" dirty="0"/>
              <a:t> Hallucinations in finance can be costly and dangerous.</a:t>
            </a:r>
          </a:p>
          <a:p>
            <a:pPr lvl="0"/>
            <a:r>
              <a:rPr lang="en-CA" sz="1800" b="1" dirty="0"/>
              <a:t>Regulatory compliance is non-negotiable.</a:t>
            </a:r>
            <a:r>
              <a:rPr lang="en-CA" sz="1800" dirty="0"/>
              <a:t> Every AI application in finance must be auditable, explainable, and fair.</a:t>
            </a:r>
          </a:p>
          <a:p>
            <a:pPr lvl="0"/>
            <a:r>
              <a:rPr lang="en-CA" sz="1800" b="1" dirty="0"/>
              <a:t>Bias is a real risk.</a:t>
            </a:r>
            <a:r>
              <a:rPr lang="en-CA" sz="1800" dirty="0"/>
              <a:t> Historical data encodes past discrimination; proactive fairness measures are essential.</a:t>
            </a:r>
          </a:p>
          <a:p>
            <a:pPr lvl="0"/>
            <a:r>
              <a:rPr lang="en-CA" sz="1800" b="1" dirty="0"/>
              <a:t>Document everything.</a:t>
            </a:r>
            <a:r>
              <a:rPr lang="en-CA" sz="1800" dirty="0"/>
              <a:t> For audit, liability, and continuous improvement.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379C8-839E-0DBD-FF73-0C43CAA9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187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38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B4C9-AA14-D7FE-3394-2E1331EF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Why AI in Finance is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3E030-2709-16BA-7179-219E005C9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343400"/>
          </a:xfrm>
        </p:spPr>
        <p:txBody>
          <a:bodyPr/>
          <a:lstStyle/>
          <a:p>
            <a:r>
              <a:rPr lang="en-CA" sz="2000" dirty="0"/>
              <a:t>Financial services have unique constraints that make AI deployment challenging:</a:t>
            </a:r>
          </a:p>
          <a:p>
            <a:pPr lvl="1"/>
            <a:r>
              <a:rPr lang="en-CA" sz="1600" b="1" dirty="0"/>
              <a:t>High stakes:</a:t>
            </a:r>
            <a:r>
              <a:rPr lang="en-CA" sz="1600" dirty="0"/>
              <a:t> A wrong credit decision or fraud miss can cost millions</a:t>
            </a:r>
          </a:p>
          <a:p>
            <a:pPr lvl="1"/>
            <a:r>
              <a:rPr lang="en-CA" sz="1600" b="1" dirty="0"/>
              <a:t>Regulatory intensity:</a:t>
            </a:r>
            <a:r>
              <a:rPr lang="en-CA" sz="1600" dirty="0"/>
              <a:t> Every decision may need to be explainable and auditable</a:t>
            </a:r>
          </a:p>
          <a:p>
            <a:pPr lvl="1"/>
            <a:r>
              <a:rPr lang="en-CA" sz="1600" b="1" dirty="0"/>
              <a:t>Data sensitivity:</a:t>
            </a:r>
            <a:r>
              <a:rPr lang="en-CA" sz="1600" dirty="0"/>
              <a:t> PII, financial records, and transaction data are heavily protected</a:t>
            </a:r>
          </a:p>
          <a:p>
            <a:pPr lvl="1"/>
            <a:r>
              <a:rPr lang="en-CA" sz="1600" b="1" dirty="0"/>
              <a:t>Bias amplification:</a:t>
            </a:r>
            <a:r>
              <a:rPr lang="en-CA" sz="1600" dirty="0"/>
              <a:t> Historical data encodes past discrimination (redlining, gender bias)</a:t>
            </a:r>
          </a:p>
          <a:p>
            <a:pPr lvl="1"/>
            <a:r>
              <a:rPr lang="en-CA" sz="1600" b="1" dirty="0"/>
              <a:t>Real-time requirements:</a:t>
            </a:r>
            <a:r>
              <a:rPr lang="en-CA" sz="1600" dirty="0"/>
              <a:t> Fraud detection must happen in milliseconds</a:t>
            </a:r>
          </a:p>
          <a:p>
            <a:pPr lvl="1"/>
            <a:r>
              <a:rPr lang="en-CA" sz="1600" b="1" dirty="0"/>
              <a:t>Trust dependency:</a:t>
            </a:r>
            <a:r>
              <a:rPr lang="en-CA" sz="1600" dirty="0"/>
              <a:t> Customers won't use AI they don't understand or trust</a:t>
            </a:r>
          </a:p>
          <a:p>
            <a:pPr lvl="1"/>
            <a:r>
              <a:rPr lang="en-CA" sz="1600" b="1" dirty="0"/>
              <a:t>Success requires AI expertise + domain knowledge + regulatory awareness.</a:t>
            </a:r>
            <a:endParaRPr lang="en-CA" sz="1600" dirty="0"/>
          </a:p>
          <a:p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F5017-78AF-E800-567B-DC3085AE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481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5CF-83A1-1FB0-B76C-162EE484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AI Toolkit for Financial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28499-2CD3-8064-AD43-3323E105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582BDC8-1E21-8BD2-172D-E47399D935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963412"/>
              </p:ext>
            </p:extLst>
          </p:nvPr>
        </p:nvGraphicFramePr>
        <p:xfrm>
          <a:off x="574674" y="1752600"/>
          <a:ext cx="8264524" cy="4801870"/>
        </p:xfrm>
        <a:graphic>
          <a:graphicData uri="http://schemas.openxmlformats.org/drawingml/2006/table">
            <a:tbl>
              <a:tblPr/>
              <a:tblGrid>
                <a:gridCol w="2318658">
                  <a:extLst>
                    <a:ext uri="{9D8B030D-6E8A-4147-A177-3AD203B41FA5}">
                      <a16:colId xmlns:a16="http://schemas.microsoft.com/office/drawing/2014/main" val="3341391470"/>
                    </a:ext>
                  </a:extLst>
                </a:gridCol>
                <a:gridCol w="3202668">
                  <a:extLst>
                    <a:ext uri="{9D8B030D-6E8A-4147-A177-3AD203B41FA5}">
                      <a16:colId xmlns:a16="http://schemas.microsoft.com/office/drawing/2014/main" val="503816662"/>
                    </a:ext>
                  </a:extLst>
                </a:gridCol>
                <a:gridCol w="2743198">
                  <a:extLst>
                    <a:ext uri="{9D8B030D-6E8A-4147-A177-3AD203B41FA5}">
                      <a16:colId xmlns:a16="http://schemas.microsoft.com/office/drawing/2014/main" val="3251507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Tool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2E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6D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Best For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80B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 dirty="0">
                          <a:effectLst/>
                          <a:latin typeface="inherit"/>
                        </a:rPr>
                        <a:t>Notes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B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B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716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 dirty="0">
                          <a:effectLst/>
                          <a:latin typeface="inherit"/>
                        </a:rPr>
                        <a:t>ChatGPT / Claude / Gemini</a:t>
                      </a:r>
                      <a:endParaRPr lang="en-CA" sz="1600" b="0" i="0" spc="38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6D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7B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Analysis, drafting, explanations, strategy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 dirty="0">
                          <a:effectLst/>
                          <a:latin typeface="inherit"/>
                        </a:rPr>
                        <a:t>General-purpose; verify all outputs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396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BloombergGPT / Bloomberg Terminal AI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7B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8A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Financial analysis, market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Proprietary, trained on financial corpus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B6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A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384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Kensho (S&amp;P Global)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8A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A3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Event-driven analytics, macro research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60A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B4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Institutional-grade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A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A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A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67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AlphaSense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A3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B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Market intelligence, document search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A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B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AI-powered research engine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A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A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B1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422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Kavout (K Score)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B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2A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Equity scoring, factor investing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B1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AI-driven stock ranking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B1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B1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880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Zest AI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2A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1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Credit underwriting, risk models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B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Fair lending focus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B5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B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211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Featurespace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00B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1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7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Fraud detection, AML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B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B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B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Adaptive behavioral analytics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B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B3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B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795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DataSnipper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7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AB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Audit automation, verification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B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AB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Reduces manual audit work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B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B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B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55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1" i="0" spc="38">
                          <a:effectLst/>
                          <a:latin typeface="inherit"/>
                        </a:rPr>
                        <a:t>Python + Pandas/NumPy</a:t>
                      </a:r>
                      <a:endParaRPr lang="en-CA" sz="16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AB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>
                          <a:effectLst/>
                          <a:latin typeface="inherit"/>
                        </a:rPr>
                        <a:t>Quantitative analysis, backtesting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B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10AF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600" b="0" i="0" spc="38" dirty="0">
                          <a:effectLst/>
                          <a:latin typeface="inherit"/>
                        </a:rPr>
                        <a:t>Essential technical foundation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B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B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47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490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30A5F-A3CF-4E15-B03E-E5CABDF0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for Finance — The Foundation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9BC58-FEA4-FC34-0A1A-7ECB9C62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69" y="1676400"/>
            <a:ext cx="7835106" cy="4648200"/>
          </a:xfrm>
        </p:spPr>
        <p:txBody>
          <a:bodyPr/>
          <a:lstStyle/>
          <a:p>
            <a:r>
              <a:rPr lang="en-CA" sz="1800" b="1" dirty="0"/>
              <a:t>Bad Prompt:</a:t>
            </a:r>
            <a:r>
              <a:rPr lang="en-CA" sz="1800" dirty="0"/>
              <a:t> "Analyze this stock.“</a:t>
            </a:r>
          </a:p>
          <a:p>
            <a:r>
              <a:rPr lang="en-CA" sz="1800" b="1" dirty="0"/>
              <a:t>Good Prompt:</a:t>
            </a:r>
            <a:r>
              <a:rPr lang="en-CA" sz="1800" dirty="0"/>
              <a:t> "You are a senior equity analyst at a value-oriented fund. Analyze Apple Inc. (AAPL) using a DCF model. Assume: WACC 8.5%, terminal growth 3%, forecast period 5 years. Provide: (1) revenue projections with assumptions, (2) free cash flow calculation, (3) implied share price, (4) key risks, (5) sensitivity table for WACC ±1% and growth ±0.5%."</a:t>
            </a:r>
          </a:p>
          <a:p>
            <a:r>
              <a:rPr lang="en-CA" sz="1800" b="1" dirty="0"/>
              <a:t>The Financial Prompt Formula:</a:t>
            </a:r>
          </a:p>
          <a:p>
            <a:pPr lvl="1"/>
            <a:r>
              <a:rPr lang="en-CA" sz="1400" dirty="0"/>
              <a:t>Act as a [specific financial role].</a:t>
            </a:r>
          </a:p>
          <a:p>
            <a:pPr lvl="1"/>
            <a:r>
              <a:rPr lang="en-CA" sz="1400" dirty="0"/>
              <a:t>Analyze [specific asset/transaction/scenario].</a:t>
            </a:r>
          </a:p>
          <a:p>
            <a:pPr lvl="1"/>
            <a:r>
              <a:rPr lang="en-CA" sz="1400" dirty="0"/>
              <a:t>Using [specific methodology/model/framework].</a:t>
            </a:r>
          </a:p>
          <a:p>
            <a:pPr lvl="1"/>
            <a:r>
              <a:rPr lang="en-CA" sz="1400" dirty="0"/>
              <a:t>Assume [specific parameters/constraints].</a:t>
            </a:r>
          </a:p>
          <a:p>
            <a:pPr lvl="1"/>
            <a:r>
              <a:rPr lang="en-CA" sz="1400" dirty="0"/>
              <a:t>Provide [specific outputs: valuation, risk assessment, compliance check].</a:t>
            </a:r>
          </a:p>
          <a:p>
            <a:pPr lvl="1"/>
            <a:r>
              <a:rPr lang="en-CA" sz="1400" dirty="0"/>
              <a:t>Format as [table/report/bullet points/memo].</a:t>
            </a:r>
          </a:p>
          <a:p>
            <a:pPr lvl="1"/>
            <a:r>
              <a:rPr lang="en-CA" sz="1400" dirty="0"/>
              <a:t>Include [disclaimers, limitations, regulatory notes].</a:t>
            </a:r>
          </a:p>
          <a:p>
            <a:pPr lvl="1"/>
            <a:endParaRPr lang="en-CA" sz="1400" dirty="0"/>
          </a:p>
          <a:p>
            <a:endParaRPr lang="en-CA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44AE6-73EA-D556-65EF-F2FB287A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142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BF10-5D97-9641-C723-745C54D9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— Advanced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570E-C632-C4EE-2FF4-C4E9E6A31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348662" cy="4343400"/>
          </a:xfrm>
        </p:spPr>
        <p:txBody>
          <a:bodyPr/>
          <a:lstStyle/>
          <a:p>
            <a:pPr lvl="0"/>
            <a:r>
              <a:rPr lang="en-CA" sz="1800" b="1" dirty="0"/>
              <a:t>Role specificity:</a:t>
            </a:r>
            <a:r>
              <a:rPr lang="en-CA" sz="1800" dirty="0"/>
              <a:t> "Act as a Basel III compliance officer reviewing a bank's capital adequacy..."</a:t>
            </a:r>
          </a:p>
          <a:p>
            <a:pPr lvl="0"/>
            <a:r>
              <a:rPr lang="en-CA" sz="1800" b="1" dirty="0"/>
              <a:t>Regulatory framing:</a:t>
            </a:r>
            <a:r>
              <a:rPr lang="en-CA" sz="1800" dirty="0"/>
              <a:t> "Ensure this analysis considers GDPR data minimization and EU AI Act Article 52 (high-risk system requirements)."</a:t>
            </a:r>
          </a:p>
          <a:p>
            <a:pPr lvl="0"/>
            <a:r>
              <a:rPr lang="en-CA" sz="1800" b="1" dirty="0"/>
              <a:t>Scenario analysis:</a:t>
            </a:r>
            <a:r>
              <a:rPr lang="en-CA" sz="1800" dirty="0"/>
              <a:t> "Run a stress test assuming: unemployment rises to 10%, housing prices drop 30%, and interest rates increase 300bps."</a:t>
            </a:r>
          </a:p>
          <a:p>
            <a:pPr lvl="0"/>
            <a:r>
              <a:rPr lang="en-CA" sz="1800" b="1" dirty="0"/>
              <a:t>Comparative analysis:</a:t>
            </a:r>
            <a:r>
              <a:rPr lang="en-CA" sz="1800" dirty="0"/>
              <a:t> "Compare the risk-adjusted returns of a 60/40 portfolio vs. a risk-parity approach using 2008-2023 data."</a:t>
            </a:r>
          </a:p>
          <a:p>
            <a:pPr lvl="0"/>
            <a:r>
              <a:rPr lang="en-CA" sz="1800" b="1" dirty="0"/>
              <a:t>Explainability:</a:t>
            </a:r>
            <a:r>
              <a:rPr lang="en-CA" sz="1800" dirty="0"/>
              <a:t> "Explain this credit decision in plain language suitable for a customer complaint response."</a:t>
            </a:r>
          </a:p>
          <a:p>
            <a:pPr lvl="0"/>
            <a:r>
              <a:rPr lang="en-CA" sz="1800" b="1" dirty="0"/>
              <a:t>Red team:</a:t>
            </a:r>
            <a:r>
              <a:rPr lang="en-CA" sz="1800" dirty="0"/>
              <a:t> "What could go wrong with this investment strategy? List 5 failure modes and their probabilities."</a:t>
            </a:r>
          </a:p>
          <a:p>
            <a:endParaRPr lang="en-CA" sz="1600" dirty="0"/>
          </a:p>
          <a:p>
            <a:endParaRPr lang="en-CA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405B5-E5D6-CC82-DF92-754B9241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195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DC3E-11C8-3FE3-4466-E01D38D6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Customer Service — Chatbots &amp; Virtual Assistants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17375-BC0F-8874-0552-E4EBFC752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Use Cases:</a:t>
            </a:r>
            <a:endParaRPr lang="en-CA" sz="1800" dirty="0"/>
          </a:p>
          <a:p>
            <a:pPr lvl="1"/>
            <a:r>
              <a:rPr lang="en-CA" sz="1100" dirty="0"/>
              <a:t>Account balance inquiries</a:t>
            </a:r>
          </a:p>
          <a:p>
            <a:pPr lvl="1"/>
            <a:r>
              <a:rPr lang="en-CA" sz="1100" dirty="0"/>
              <a:t>Transaction history requests</a:t>
            </a:r>
          </a:p>
          <a:p>
            <a:pPr lvl="1"/>
            <a:r>
              <a:rPr lang="en-CA" sz="1100" dirty="0"/>
              <a:t>Loan application status</a:t>
            </a:r>
          </a:p>
          <a:p>
            <a:pPr lvl="1"/>
            <a:r>
              <a:rPr lang="en-CA" sz="1100" dirty="0"/>
              <a:t>FAQ resolution (24/7, multilingual)</a:t>
            </a:r>
          </a:p>
          <a:p>
            <a:pPr lvl="1"/>
            <a:r>
              <a:rPr lang="en-CA" sz="1100" dirty="0"/>
              <a:t>Appointment scheduling with human advisors</a:t>
            </a:r>
          </a:p>
          <a:p>
            <a:r>
              <a:rPr lang="en-CA" sz="1800" b="1" dirty="0"/>
              <a:t>Prompt for building a banking chatbot response:</a:t>
            </a:r>
            <a:endParaRPr lang="en-CA" sz="1800" dirty="0"/>
          </a:p>
          <a:p>
            <a:pPr lvl="1"/>
            <a:r>
              <a:rPr lang="en-CA" sz="1100" dirty="0"/>
              <a:t>You are a customer service AI for a retail bank. A customer asks: </a:t>
            </a:r>
          </a:p>
          <a:p>
            <a:pPr lvl="1"/>
            <a:r>
              <a:rPr lang="en-CA" sz="1400" dirty="0"/>
              <a:t>"Why was my mortgage application denied?"</a:t>
            </a:r>
          </a:p>
          <a:p>
            <a:r>
              <a:rPr lang="en-CA" sz="1800" dirty="0"/>
              <a:t>Draft a response that:</a:t>
            </a:r>
          </a:p>
          <a:p>
            <a:pPr lvl="1"/>
            <a:r>
              <a:rPr lang="en-CA" sz="1100" dirty="0"/>
              <a:t>1. Is empathetic and professional</a:t>
            </a:r>
          </a:p>
          <a:p>
            <a:pPr lvl="1"/>
            <a:r>
              <a:rPr lang="en-CA" sz="1100" dirty="0"/>
              <a:t>2. Explains the general reasons without revealing specific proprietary model details</a:t>
            </a:r>
          </a:p>
          <a:p>
            <a:pPr lvl="1"/>
            <a:r>
              <a:rPr lang="en-CA" sz="1100" dirty="0"/>
              <a:t>3. Cites the Fair Credit Reporting Act (FCRA) right to know</a:t>
            </a:r>
          </a:p>
          <a:p>
            <a:pPr lvl="1"/>
            <a:r>
              <a:rPr lang="en-CA" sz="1100" dirty="0"/>
              <a:t>4. Provides next steps: how to request adverse action notice, how to dispute, how to reapply</a:t>
            </a:r>
          </a:p>
          <a:p>
            <a:pPr lvl="1"/>
            <a:r>
              <a:rPr lang="en-CA" sz="1100" dirty="0"/>
              <a:t>5. Includes a disclaimer that this is not legal advice</a:t>
            </a:r>
          </a:p>
          <a:p>
            <a:pPr lvl="1"/>
            <a:r>
              <a:rPr lang="en-CA" sz="1100" dirty="0"/>
              <a:t>6. Is under 150 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1E799-7F2B-59E2-C9CC-97B70D9F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7720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17C3-EA20-9B05-706A-14FEBD6E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Customer Service — Sentiment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92456-9CC2-6843-114E-83A6E9A8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81200"/>
            <a:ext cx="6858000" cy="4114800"/>
          </a:xfrm>
        </p:spPr>
        <p:txBody>
          <a:bodyPr/>
          <a:lstStyle/>
          <a:p>
            <a:r>
              <a:rPr lang="en-CA" sz="1800" b="1" dirty="0"/>
              <a:t>Prompt:</a:t>
            </a:r>
            <a:endParaRPr lang="en-CA" sz="1800" dirty="0"/>
          </a:p>
          <a:p>
            <a:pPr lvl="1"/>
            <a:r>
              <a:rPr lang="en-CA" sz="1400" dirty="0"/>
              <a:t>Analyze the sentiment and intent of this customer email:</a:t>
            </a:r>
          </a:p>
          <a:p>
            <a:pPr lvl="1"/>
            <a:r>
              <a:rPr lang="en-CA" sz="1400" dirty="0"/>
              <a:t>[paste email]</a:t>
            </a:r>
          </a:p>
          <a:p>
            <a:endParaRPr lang="en-CA" sz="1800" dirty="0"/>
          </a:p>
          <a:p>
            <a:r>
              <a:rPr lang="en-CA" sz="1800" dirty="0"/>
              <a:t>Classify:</a:t>
            </a:r>
          </a:p>
          <a:p>
            <a:pPr lvl="1"/>
            <a:r>
              <a:rPr lang="en-CA" sz="1400" dirty="0"/>
              <a:t>1. Sentiment (positive / neutral / negative / urgent)</a:t>
            </a:r>
          </a:p>
          <a:p>
            <a:pPr lvl="1"/>
            <a:r>
              <a:rPr lang="en-CA" sz="1400" dirty="0"/>
              <a:t>2. Intent (complaint / inquiry / request / escalation threat)</a:t>
            </a:r>
          </a:p>
          <a:p>
            <a:pPr lvl="1"/>
            <a:r>
              <a:rPr lang="en-CA" sz="1400" dirty="0"/>
              <a:t>3. Priority (low / medium / high / critical)</a:t>
            </a:r>
          </a:p>
          <a:p>
            <a:pPr lvl="1"/>
            <a:r>
              <a:rPr lang="en-CA" sz="1400" dirty="0"/>
              <a:t>4. Suggested response tone</a:t>
            </a:r>
          </a:p>
          <a:p>
            <a:pPr lvl="1"/>
            <a:r>
              <a:rPr lang="en-CA" sz="1400" dirty="0"/>
              <a:t>5. Department routing (customer service / compliance / legal / retention)</a:t>
            </a:r>
          </a:p>
          <a:p>
            <a:pPr lvl="1"/>
            <a:r>
              <a:rPr lang="en-CA" sz="1400" dirty="0"/>
              <a:t>6. Regulatory risk flag (yes/no, with explanation)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16C27-EAE5-C865-BD26-E48FFFB8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9013279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99577</TotalTime>
  <Words>4457</Words>
  <Application>Microsoft Office PowerPoint</Application>
  <PresentationFormat>On-screen Show (4:3)</PresentationFormat>
  <Paragraphs>548</Paragraphs>
  <Slides>38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-apple-system</vt:lpstr>
      <vt:lpstr>inherit</vt:lpstr>
      <vt:lpstr>宋体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The AI Revolution in Financial Services</vt:lpstr>
      <vt:lpstr>Why AI in Finance is Different</vt:lpstr>
      <vt:lpstr>The AI Toolkit for Financial Services</vt:lpstr>
      <vt:lpstr>Prompt Engineering for Finance — The Foundation</vt:lpstr>
      <vt:lpstr>Prompt Engineering — Advanced Techniques</vt:lpstr>
      <vt:lpstr>AI for Customer Service — Chatbots &amp; Virtual Assistants</vt:lpstr>
      <vt:lpstr>AI for Customer Service — Sentiment Analysis</vt:lpstr>
      <vt:lpstr>AI for Robo-Advisory — Portfolio Construction</vt:lpstr>
      <vt:lpstr>AI for Robo-Advisory — Financial Planning</vt:lpstr>
      <vt:lpstr>AI for Credit Risk Assessment</vt:lpstr>
      <vt:lpstr>AI for Credit Risk — Fair Lending &amp; Bias</vt:lpstr>
      <vt:lpstr>AI for Fraud Detection — Transaction Monitoring</vt:lpstr>
      <vt:lpstr>AI for Fraud Detection</vt:lpstr>
      <vt:lpstr>AI for Insurance — Underwriting</vt:lpstr>
      <vt:lpstr>AI for Insurance — Claims Processing</vt:lpstr>
      <vt:lpstr>AI for Trading — Algorithmic Strategies</vt:lpstr>
      <vt:lpstr>AI for Trading — Sentiment &amp; Alternative Data</vt:lpstr>
      <vt:lpstr>AI for Portfolio Management — Risk Analysis</vt:lpstr>
      <vt:lpstr>AI for Portfolio Management — ESG Integration</vt:lpstr>
      <vt:lpstr>AI for RegTech — Regulatory Reporting</vt:lpstr>
      <vt:lpstr>AI for RegTech — Anti-Money Laundering (AML)</vt:lpstr>
      <vt:lpstr>AI for RegTech — Audit &amp; Documentation</vt:lpstr>
      <vt:lpstr>AI for Financial Analysis — Financial Statement Analysis</vt:lpstr>
      <vt:lpstr>AI for Financial Analysis — Scenario &amp; Sensitivity</vt:lpstr>
      <vt:lpstr>AI for M&amp;A &amp; Due Diligence</vt:lpstr>
      <vt:lpstr>Building Your AI-Assisted Financial Workflow</vt:lpstr>
      <vt:lpstr>Prompt Library for Financial Services - 1</vt:lpstr>
      <vt:lpstr>Prompt Library for Financial Services - 2</vt:lpstr>
      <vt:lpstr>Critical Thinking — When AI Fails in Finance</vt:lpstr>
      <vt:lpstr>Stop and Verify</vt:lpstr>
      <vt:lpstr>Ethics &amp; Bias in Financial AI</vt:lpstr>
      <vt:lpstr>The Regulatory Landscape</vt:lpstr>
      <vt:lpstr>Activity — Case Study Analysis (10 min)</vt:lpstr>
      <vt:lpstr>Activity — Build a Financial Memo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2026-08-13T16:16:34Z</dcterms:modified>
</cp:coreProperties>
</file>